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glb" ContentType="model/gltf.binary"/>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80" r:id="rId2"/>
    <p:sldId id="379" r:id="rId3"/>
    <p:sldId id="371" r:id="rId4"/>
    <p:sldId id="264" r:id="rId5"/>
    <p:sldId id="364" r:id="rId6"/>
    <p:sldId id="372" r:id="rId7"/>
    <p:sldId id="373" r:id="rId8"/>
    <p:sldId id="374" r:id="rId9"/>
    <p:sldId id="375" r:id="rId10"/>
    <p:sldId id="376" r:id="rId11"/>
    <p:sldId id="377" r:id="rId12"/>
    <p:sldId id="344" r:id="rId13"/>
    <p:sldId id="345" r:id="rId14"/>
    <p:sldId id="346" r:id="rId15"/>
    <p:sldId id="347" r:id="rId16"/>
    <p:sldId id="348" r:id="rId17"/>
    <p:sldId id="368" r:id="rId18"/>
    <p:sldId id="378" r:id="rId19"/>
    <p:sldId id="351" r:id="rId20"/>
    <p:sldId id="366" r:id="rId21"/>
    <p:sldId id="353" r:id="rId22"/>
    <p:sldId id="354" r:id="rId23"/>
    <p:sldId id="355" r:id="rId24"/>
    <p:sldId id="356" r:id="rId25"/>
    <p:sldId id="357" r:id="rId26"/>
    <p:sldId id="358" r:id="rId27"/>
    <p:sldId id="359" r:id="rId28"/>
    <p:sldId id="360" r:id="rId29"/>
    <p:sldId id="361" r:id="rId30"/>
    <p:sldId id="365" r:id="rId31"/>
    <p:sldId id="363" r:id="rId32"/>
    <p:sldId id="337" r:id="rId33"/>
    <p:sldId id="338" r:id="rId34"/>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uenta Microsoft" initials="CM" lastIdx="1" clrIdx="0">
    <p:extLst>
      <p:ext uri="{19B8F6BF-5375-455C-9EA6-DF929625EA0E}">
        <p15:presenceInfo xmlns:p15="http://schemas.microsoft.com/office/powerpoint/2012/main" userId="a6ed59ce3107165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105E"/>
    <a:srgbClr val="34D6FB"/>
    <a:srgbClr val="0A0F5C"/>
    <a:srgbClr val="00A93E"/>
    <a:srgbClr val="0F1B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485" autoAdjust="0"/>
    <p:restoredTop sz="94660"/>
  </p:normalViewPr>
  <p:slideViewPr>
    <p:cSldViewPr snapToGrid="0">
      <p:cViewPr varScale="1">
        <p:scale>
          <a:sx n="72" d="100"/>
          <a:sy n="72" d="100"/>
        </p:scale>
        <p:origin x="720" y="72"/>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F68E70-C938-40F4-8C64-083AC9D53E99}" type="doc">
      <dgm:prSet loTypeId="urn:microsoft.com/office/officeart/2005/8/layout/hList1" loCatId="list" qsTypeId="urn:microsoft.com/office/officeart/2005/8/quickstyle/3d4" qsCatId="3D" csTypeId="urn:microsoft.com/office/officeart/2005/8/colors/colorful5" csCatId="colorful" phldr="1"/>
      <dgm:spPr/>
      <dgm:t>
        <a:bodyPr/>
        <a:lstStyle/>
        <a:p>
          <a:endParaRPr lang="es-EC"/>
        </a:p>
      </dgm:t>
    </dgm:pt>
    <dgm:pt modelId="{1116BC03-96DA-4E86-A73A-3AC28209EE8C}">
      <dgm:prSet phldrT="[Texto]"/>
      <dgm:spPr/>
      <dgm:t>
        <a:bodyPr/>
        <a:lstStyle/>
        <a:p>
          <a:pPr algn="just"/>
          <a:r>
            <a:rPr lang="es-MX" b="1" i="1" dirty="0">
              <a:solidFill>
                <a:schemeClr val="tx1"/>
              </a:solidFill>
              <a:latin typeface="Century Gothic" panose="020B0502020202020204" pitchFamily="34" charset="0"/>
            </a:rPr>
            <a:t>-¿Por qué se rebosan las aguas servidas en la Calle 2da. transversal? Solicitamos solución a este problema</a:t>
          </a:r>
          <a:r>
            <a:rPr lang="es-MX" b="1" dirty="0">
              <a:latin typeface="Century Gothic" panose="020B0502020202020204" pitchFamily="34" charset="0"/>
            </a:rPr>
            <a:t>.</a:t>
          </a:r>
          <a:endParaRPr lang="es-EC" b="1" dirty="0">
            <a:latin typeface="Century Gothic" panose="020B0502020202020204" pitchFamily="34" charset="0"/>
          </a:endParaRPr>
        </a:p>
      </dgm:t>
    </dgm:pt>
    <dgm:pt modelId="{AF143B98-A989-43C9-8B78-B74E16F5C8CE}" type="parTrans" cxnId="{8E023B16-2B89-4637-ABF2-D4BE8D079019}">
      <dgm:prSet/>
      <dgm:spPr/>
      <dgm:t>
        <a:bodyPr/>
        <a:lstStyle/>
        <a:p>
          <a:endParaRPr lang="es-EC"/>
        </a:p>
      </dgm:t>
    </dgm:pt>
    <dgm:pt modelId="{B90E6AD0-A23D-46BB-A5E4-56CDB0C1C912}" type="sibTrans" cxnId="{8E023B16-2B89-4637-ABF2-D4BE8D079019}">
      <dgm:prSet/>
      <dgm:spPr/>
      <dgm:t>
        <a:bodyPr/>
        <a:lstStyle/>
        <a:p>
          <a:endParaRPr lang="es-EC"/>
        </a:p>
      </dgm:t>
    </dgm:pt>
    <dgm:pt modelId="{0C8B5848-B11F-48C1-9585-C24588710387}">
      <dgm:prSet phldrT="[Texto]"/>
      <dgm:spPr/>
      <dgm:t>
        <a:bodyPr/>
        <a:lstStyle/>
        <a:p>
          <a:pPr algn="just"/>
          <a:r>
            <a:rPr lang="es-MX" b="1" i="1" dirty="0">
              <a:solidFill>
                <a:schemeClr val="tx1"/>
              </a:solidFill>
              <a:latin typeface="Century Gothic" panose="020B0502020202020204" pitchFamily="34" charset="0"/>
            </a:rPr>
            <a:t>-Se realicen reparaciones inmediatas al Sistema de Alcantarillado en la </a:t>
          </a:r>
          <a:r>
            <a:rPr lang="es-MX" b="1" i="1" dirty="0" err="1">
              <a:solidFill>
                <a:schemeClr val="tx1"/>
              </a:solidFill>
              <a:latin typeface="Century Gothic" panose="020B0502020202020204" pitchFamily="34" charset="0"/>
            </a:rPr>
            <a:t>Cdla</a:t>
          </a:r>
          <a:r>
            <a:rPr lang="es-MX" b="1" i="1" dirty="0">
              <a:solidFill>
                <a:schemeClr val="tx1"/>
              </a:solidFill>
              <a:latin typeface="Century Gothic" panose="020B0502020202020204" pitchFamily="34" charset="0"/>
            </a:rPr>
            <a:t>. Los Cactus, porque los colectores han cumplido su vida útil y las alcantarillas se rebosan</a:t>
          </a:r>
          <a:r>
            <a:rPr lang="es-MX" b="1" dirty="0">
              <a:solidFill>
                <a:schemeClr val="tx1"/>
              </a:solidFill>
              <a:latin typeface="Century Gothic" panose="020B0502020202020204" pitchFamily="34" charset="0"/>
            </a:rPr>
            <a:t>.</a:t>
          </a:r>
          <a:endParaRPr lang="es-EC" b="1" dirty="0">
            <a:latin typeface="Century Gothic" panose="020B0502020202020204" pitchFamily="34" charset="0"/>
          </a:endParaRPr>
        </a:p>
      </dgm:t>
    </dgm:pt>
    <dgm:pt modelId="{B8783FD1-A565-4FBD-9F74-1E8DE1BAABAD}" type="parTrans" cxnId="{8876FCF4-315D-4BAD-B935-7CB724C4350F}">
      <dgm:prSet/>
      <dgm:spPr/>
      <dgm:t>
        <a:bodyPr/>
        <a:lstStyle/>
        <a:p>
          <a:endParaRPr lang="es-EC"/>
        </a:p>
      </dgm:t>
    </dgm:pt>
    <dgm:pt modelId="{81D83706-8174-4A95-857D-959749A0CA35}" type="sibTrans" cxnId="{8876FCF4-315D-4BAD-B935-7CB724C4350F}">
      <dgm:prSet/>
      <dgm:spPr/>
      <dgm:t>
        <a:bodyPr/>
        <a:lstStyle/>
        <a:p>
          <a:endParaRPr lang="es-EC"/>
        </a:p>
      </dgm:t>
    </dgm:pt>
    <dgm:pt modelId="{F4FE6D99-074C-433F-825E-7FFA491C425A}">
      <dgm:prSet phldrT="[Texto]"/>
      <dgm:spPr/>
      <dgm:t>
        <a:bodyPr/>
        <a:lstStyle/>
        <a:p>
          <a:pPr algn="just"/>
          <a:r>
            <a:rPr lang="es-MX" dirty="0">
              <a:latin typeface="Century Gothic" panose="020B0502020202020204" pitchFamily="34" charset="0"/>
            </a:rPr>
            <a:t>Para solucionar los problemas de colapso que se presentan en el sistema de alcantarillado en los Cactus, el GADM de Sta. Rosa contrató los estudios del Plan Maestro, para diseñar un nuevo sistema independiente de alcantarillado para la parroquia Nuevo Santa Rosa. Sin embargo, la EMAPASR atiende diariamente las denuncias presentadas por los moradores.</a:t>
          </a:r>
          <a:endParaRPr lang="es-EC" dirty="0">
            <a:latin typeface="Century Gothic" panose="020B0502020202020204" pitchFamily="34" charset="0"/>
          </a:endParaRPr>
        </a:p>
      </dgm:t>
    </dgm:pt>
    <dgm:pt modelId="{102E65E7-E60A-4E23-844A-4BE2AF7D542C}" type="parTrans" cxnId="{B09721CB-697D-481B-A2FF-F30D914943AD}">
      <dgm:prSet/>
      <dgm:spPr/>
      <dgm:t>
        <a:bodyPr/>
        <a:lstStyle/>
        <a:p>
          <a:endParaRPr lang="es-EC"/>
        </a:p>
      </dgm:t>
    </dgm:pt>
    <dgm:pt modelId="{72F354BA-6AD3-4663-B326-0C9DD0B4C4B2}" type="sibTrans" cxnId="{B09721CB-697D-481B-A2FF-F30D914943AD}">
      <dgm:prSet/>
      <dgm:spPr/>
      <dgm:t>
        <a:bodyPr/>
        <a:lstStyle/>
        <a:p>
          <a:endParaRPr lang="es-EC"/>
        </a:p>
      </dgm:t>
    </dgm:pt>
    <dgm:pt modelId="{A2ABC228-ED00-4D5A-B1E0-FAE3CA3F6812}">
      <dgm:prSet phldrT="[Texto]"/>
      <dgm:spPr/>
      <dgm:t>
        <a:bodyPr/>
        <a:lstStyle/>
        <a:p>
          <a:pPr algn="just"/>
          <a:r>
            <a:rPr lang="es-MX" b="1" i="1" dirty="0">
              <a:solidFill>
                <a:schemeClr val="tx1"/>
              </a:solidFill>
              <a:latin typeface="Century Gothic" panose="020B0502020202020204" pitchFamily="34" charset="0"/>
            </a:rPr>
            <a:t>-Solución a las fugas de agua potable en la Calle 2da. longitudinal y al frente de la Casa Comunal de la </a:t>
          </a:r>
          <a:r>
            <a:rPr lang="es-MX" b="1" i="1" dirty="0" err="1">
              <a:solidFill>
                <a:schemeClr val="tx1"/>
              </a:solidFill>
              <a:latin typeface="Century Gothic" panose="020B0502020202020204" pitchFamily="34" charset="0"/>
            </a:rPr>
            <a:t>Cdla</a:t>
          </a:r>
          <a:r>
            <a:rPr lang="es-MX" b="1" i="1" dirty="0">
              <a:solidFill>
                <a:schemeClr val="tx1"/>
              </a:solidFill>
              <a:latin typeface="Century Gothic" panose="020B0502020202020204" pitchFamily="34" charset="0"/>
            </a:rPr>
            <a:t>. Febres Cordero</a:t>
          </a:r>
          <a:r>
            <a:rPr lang="es-MX" b="1" i="1" dirty="0">
              <a:latin typeface="Century Gothic" panose="020B0502020202020204" pitchFamily="34" charset="0"/>
            </a:rPr>
            <a:t>.</a:t>
          </a:r>
          <a:endParaRPr lang="es-EC" b="1" i="1" dirty="0">
            <a:latin typeface="Century Gothic" panose="020B0502020202020204" pitchFamily="34" charset="0"/>
          </a:endParaRPr>
        </a:p>
      </dgm:t>
    </dgm:pt>
    <dgm:pt modelId="{E691DFB5-5025-4806-85E0-6265BE796E89}" type="parTrans" cxnId="{D0FB7DC3-AD2F-4A37-A04C-C1F748D1BAFD}">
      <dgm:prSet/>
      <dgm:spPr/>
      <dgm:t>
        <a:bodyPr/>
        <a:lstStyle/>
        <a:p>
          <a:endParaRPr lang="es-EC"/>
        </a:p>
      </dgm:t>
    </dgm:pt>
    <dgm:pt modelId="{454E2AE2-E5C4-4079-B047-254D75186C65}" type="sibTrans" cxnId="{D0FB7DC3-AD2F-4A37-A04C-C1F748D1BAFD}">
      <dgm:prSet/>
      <dgm:spPr/>
      <dgm:t>
        <a:bodyPr/>
        <a:lstStyle/>
        <a:p>
          <a:endParaRPr lang="es-EC"/>
        </a:p>
      </dgm:t>
    </dgm:pt>
    <dgm:pt modelId="{F3803272-28E1-4E55-A036-0671AD740E64}">
      <dgm:prSet phldrT="[Texto]"/>
      <dgm:spPr/>
      <dgm:t>
        <a:bodyPr/>
        <a:lstStyle/>
        <a:p>
          <a:pPr algn="just"/>
          <a:r>
            <a:rPr lang="es-MX" dirty="0">
              <a:latin typeface="Century Gothic" panose="020B0502020202020204" pitchFamily="34" charset="0"/>
            </a:rPr>
            <a:t>La novedad se reporta durante la construcción del sistema de alcantarillado en la ciudadela Febres Cordero, producto de las excavaciones se presento la rotura de la red de AAPP, la EMAPA intervino de forma oportuna en la intersección de la calle 2da. Longitudinal y 2da. Transversal, </a:t>
          </a:r>
          <a:r>
            <a:rPr lang="es-EC" dirty="0">
              <a:latin typeface="Century Gothic" panose="020B0502020202020204" pitchFamily="34" charset="0"/>
            </a:rPr>
            <a:t>reparando el daño en mención.</a:t>
          </a:r>
        </a:p>
      </dgm:t>
    </dgm:pt>
    <dgm:pt modelId="{13DFE391-818C-4E95-8E97-14AAD99CF7FB}" type="parTrans" cxnId="{D6D56836-F37A-4171-9AC2-2F5B3447ED97}">
      <dgm:prSet/>
      <dgm:spPr/>
      <dgm:t>
        <a:bodyPr/>
        <a:lstStyle/>
        <a:p>
          <a:endParaRPr lang="es-EC"/>
        </a:p>
      </dgm:t>
    </dgm:pt>
    <dgm:pt modelId="{CA3909A0-D7F4-49F4-80F6-B7D42A97D422}" type="sibTrans" cxnId="{D6D56836-F37A-4171-9AC2-2F5B3447ED97}">
      <dgm:prSet/>
      <dgm:spPr/>
      <dgm:t>
        <a:bodyPr/>
        <a:lstStyle/>
        <a:p>
          <a:endParaRPr lang="es-EC"/>
        </a:p>
      </dgm:t>
    </dgm:pt>
    <dgm:pt modelId="{9CC5FEAA-6198-4E1D-ACDB-23B2714FEB4F}">
      <dgm:prSet phldrT="[Texto]"/>
      <dgm:spPr/>
      <dgm:t>
        <a:bodyPr/>
        <a:lstStyle/>
        <a:p>
          <a:pPr algn="just"/>
          <a:r>
            <a:rPr lang="es-EC" dirty="0">
              <a:latin typeface="Century Gothic" panose="020B0502020202020204" pitchFamily="34" charset="0"/>
            </a:rPr>
            <a:t>El Colapso de la red de alcantarillado en la calle 2da. Transversal fue provocado por los trabajos realizados durante la construcción del sistema de alcantarillado de las ciudadelas del SUR, una vez que finalizo la obra ya no se volvieron a presentar dichos inconvenientes.  </a:t>
          </a:r>
        </a:p>
      </dgm:t>
    </dgm:pt>
    <dgm:pt modelId="{5F6D9C44-A0DB-41B9-A48D-58B7759B0503}" type="parTrans" cxnId="{D5B546ED-4084-4454-B9AD-44257620487B}">
      <dgm:prSet/>
      <dgm:spPr/>
      <dgm:t>
        <a:bodyPr/>
        <a:lstStyle/>
        <a:p>
          <a:endParaRPr lang="es-EC"/>
        </a:p>
      </dgm:t>
    </dgm:pt>
    <dgm:pt modelId="{AE55695F-53A3-4CE9-8EB1-3EB91D0D99E8}" type="sibTrans" cxnId="{D5B546ED-4084-4454-B9AD-44257620487B}">
      <dgm:prSet/>
      <dgm:spPr/>
      <dgm:t>
        <a:bodyPr/>
        <a:lstStyle/>
        <a:p>
          <a:endParaRPr lang="es-EC"/>
        </a:p>
      </dgm:t>
    </dgm:pt>
    <dgm:pt modelId="{100FFE4D-C8F1-4F3E-B63E-93F81265212F}" type="pres">
      <dgm:prSet presAssocID="{50F68E70-C938-40F4-8C64-083AC9D53E99}" presName="Name0" presStyleCnt="0">
        <dgm:presLayoutVars>
          <dgm:dir/>
          <dgm:animLvl val="lvl"/>
          <dgm:resizeHandles val="exact"/>
        </dgm:presLayoutVars>
      </dgm:prSet>
      <dgm:spPr/>
      <dgm:t>
        <a:bodyPr/>
        <a:lstStyle/>
        <a:p>
          <a:endParaRPr lang="es-EC"/>
        </a:p>
      </dgm:t>
    </dgm:pt>
    <dgm:pt modelId="{A3C73FE7-15A7-4BB9-B6CB-8A8302153596}" type="pres">
      <dgm:prSet presAssocID="{1116BC03-96DA-4E86-A73A-3AC28209EE8C}" presName="composite" presStyleCnt="0"/>
      <dgm:spPr/>
    </dgm:pt>
    <dgm:pt modelId="{FB09874D-F581-4CA0-AAF4-B29BA3C7AE22}" type="pres">
      <dgm:prSet presAssocID="{1116BC03-96DA-4E86-A73A-3AC28209EE8C}" presName="parTx" presStyleLbl="alignNode1" presStyleIdx="0" presStyleCnt="3">
        <dgm:presLayoutVars>
          <dgm:chMax val="0"/>
          <dgm:chPref val="0"/>
          <dgm:bulletEnabled val="1"/>
        </dgm:presLayoutVars>
      </dgm:prSet>
      <dgm:spPr/>
      <dgm:t>
        <a:bodyPr/>
        <a:lstStyle/>
        <a:p>
          <a:endParaRPr lang="es-EC"/>
        </a:p>
      </dgm:t>
    </dgm:pt>
    <dgm:pt modelId="{8F619833-4F89-44E4-A372-2D8731B48914}" type="pres">
      <dgm:prSet presAssocID="{1116BC03-96DA-4E86-A73A-3AC28209EE8C}" presName="desTx" presStyleLbl="alignAccFollowNode1" presStyleIdx="0" presStyleCnt="3">
        <dgm:presLayoutVars>
          <dgm:bulletEnabled val="1"/>
        </dgm:presLayoutVars>
      </dgm:prSet>
      <dgm:spPr/>
      <dgm:t>
        <a:bodyPr/>
        <a:lstStyle/>
        <a:p>
          <a:endParaRPr lang="es-EC"/>
        </a:p>
      </dgm:t>
    </dgm:pt>
    <dgm:pt modelId="{096F8342-0858-4799-8FF8-528D66BF553B}" type="pres">
      <dgm:prSet presAssocID="{B90E6AD0-A23D-46BB-A5E4-56CDB0C1C912}" presName="space" presStyleCnt="0"/>
      <dgm:spPr/>
    </dgm:pt>
    <dgm:pt modelId="{079CC71C-8903-4915-9E6D-03BED67C6F14}" type="pres">
      <dgm:prSet presAssocID="{0C8B5848-B11F-48C1-9585-C24588710387}" presName="composite" presStyleCnt="0"/>
      <dgm:spPr/>
    </dgm:pt>
    <dgm:pt modelId="{0DA4CEF1-B37F-4B13-B4AA-17AF4E1B09ED}" type="pres">
      <dgm:prSet presAssocID="{0C8B5848-B11F-48C1-9585-C24588710387}" presName="parTx" presStyleLbl="alignNode1" presStyleIdx="1" presStyleCnt="3">
        <dgm:presLayoutVars>
          <dgm:chMax val="0"/>
          <dgm:chPref val="0"/>
          <dgm:bulletEnabled val="1"/>
        </dgm:presLayoutVars>
      </dgm:prSet>
      <dgm:spPr/>
      <dgm:t>
        <a:bodyPr/>
        <a:lstStyle/>
        <a:p>
          <a:endParaRPr lang="es-EC"/>
        </a:p>
      </dgm:t>
    </dgm:pt>
    <dgm:pt modelId="{B28EBB33-79E2-45AC-A534-A350F971443B}" type="pres">
      <dgm:prSet presAssocID="{0C8B5848-B11F-48C1-9585-C24588710387}" presName="desTx" presStyleLbl="alignAccFollowNode1" presStyleIdx="1" presStyleCnt="3">
        <dgm:presLayoutVars>
          <dgm:bulletEnabled val="1"/>
        </dgm:presLayoutVars>
      </dgm:prSet>
      <dgm:spPr/>
      <dgm:t>
        <a:bodyPr/>
        <a:lstStyle/>
        <a:p>
          <a:endParaRPr lang="es-EC"/>
        </a:p>
      </dgm:t>
    </dgm:pt>
    <dgm:pt modelId="{67F71513-BB7B-4118-B574-712CCA722A77}" type="pres">
      <dgm:prSet presAssocID="{81D83706-8174-4A95-857D-959749A0CA35}" presName="space" presStyleCnt="0"/>
      <dgm:spPr/>
    </dgm:pt>
    <dgm:pt modelId="{85EC3B5B-EC94-4E7A-91BC-B1B621675346}" type="pres">
      <dgm:prSet presAssocID="{A2ABC228-ED00-4D5A-B1E0-FAE3CA3F6812}" presName="composite" presStyleCnt="0"/>
      <dgm:spPr/>
    </dgm:pt>
    <dgm:pt modelId="{75919052-B20A-4384-B224-CE730328BB35}" type="pres">
      <dgm:prSet presAssocID="{A2ABC228-ED00-4D5A-B1E0-FAE3CA3F6812}" presName="parTx" presStyleLbl="alignNode1" presStyleIdx="2" presStyleCnt="3">
        <dgm:presLayoutVars>
          <dgm:chMax val="0"/>
          <dgm:chPref val="0"/>
          <dgm:bulletEnabled val="1"/>
        </dgm:presLayoutVars>
      </dgm:prSet>
      <dgm:spPr/>
      <dgm:t>
        <a:bodyPr/>
        <a:lstStyle/>
        <a:p>
          <a:endParaRPr lang="es-EC"/>
        </a:p>
      </dgm:t>
    </dgm:pt>
    <dgm:pt modelId="{561A49F2-CB55-42DF-B4C4-8BE7C076F066}" type="pres">
      <dgm:prSet presAssocID="{A2ABC228-ED00-4D5A-B1E0-FAE3CA3F6812}" presName="desTx" presStyleLbl="alignAccFollowNode1" presStyleIdx="2" presStyleCnt="3">
        <dgm:presLayoutVars>
          <dgm:bulletEnabled val="1"/>
        </dgm:presLayoutVars>
      </dgm:prSet>
      <dgm:spPr/>
      <dgm:t>
        <a:bodyPr/>
        <a:lstStyle/>
        <a:p>
          <a:endParaRPr lang="es-EC"/>
        </a:p>
      </dgm:t>
    </dgm:pt>
  </dgm:ptLst>
  <dgm:cxnLst>
    <dgm:cxn modelId="{8BD226B8-E3A6-4176-A9D6-0401118B5956}" type="presOf" srcId="{1116BC03-96DA-4E86-A73A-3AC28209EE8C}" destId="{FB09874D-F581-4CA0-AAF4-B29BA3C7AE22}" srcOrd="0" destOrd="0" presId="urn:microsoft.com/office/officeart/2005/8/layout/hList1"/>
    <dgm:cxn modelId="{7330751C-5C67-4164-A902-720521CD3182}" type="presOf" srcId="{F3803272-28E1-4E55-A036-0671AD740E64}" destId="{561A49F2-CB55-42DF-B4C4-8BE7C076F066}" srcOrd="0" destOrd="0" presId="urn:microsoft.com/office/officeart/2005/8/layout/hList1"/>
    <dgm:cxn modelId="{A8163D65-1DD5-4D26-93DD-88BF10A9327F}" type="presOf" srcId="{50F68E70-C938-40F4-8C64-083AC9D53E99}" destId="{100FFE4D-C8F1-4F3E-B63E-93F81265212F}" srcOrd="0" destOrd="0" presId="urn:microsoft.com/office/officeart/2005/8/layout/hList1"/>
    <dgm:cxn modelId="{D0FB7DC3-AD2F-4A37-A04C-C1F748D1BAFD}" srcId="{50F68E70-C938-40F4-8C64-083AC9D53E99}" destId="{A2ABC228-ED00-4D5A-B1E0-FAE3CA3F6812}" srcOrd="2" destOrd="0" parTransId="{E691DFB5-5025-4806-85E0-6265BE796E89}" sibTransId="{454E2AE2-E5C4-4079-B047-254D75186C65}"/>
    <dgm:cxn modelId="{D6D56836-F37A-4171-9AC2-2F5B3447ED97}" srcId="{A2ABC228-ED00-4D5A-B1E0-FAE3CA3F6812}" destId="{F3803272-28E1-4E55-A036-0671AD740E64}" srcOrd="0" destOrd="0" parTransId="{13DFE391-818C-4E95-8E97-14AAD99CF7FB}" sibTransId="{CA3909A0-D7F4-49F4-80F6-B7D42A97D422}"/>
    <dgm:cxn modelId="{D5B546ED-4084-4454-B9AD-44257620487B}" srcId="{1116BC03-96DA-4E86-A73A-3AC28209EE8C}" destId="{9CC5FEAA-6198-4E1D-ACDB-23B2714FEB4F}" srcOrd="0" destOrd="0" parTransId="{5F6D9C44-A0DB-41B9-A48D-58B7759B0503}" sibTransId="{AE55695F-53A3-4CE9-8EB1-3EB91D0D99E8}"/>
    <dgm:cxn modelId="{9977330B-0878-4F00-B3C6-247BB0F7F4E2}" type="presOf" srcId="{F4FE6D99-074C-433F-825E-7FFA491C425A}" destId="{B28EBB33-79E2-45AC-A534-A350F971443B}" srcOrd="0" destOrd="0" presId="urn:microsoft.com/office/officeart/2005/8/layout/hList1"/>
    <dgm:cxn modelId="{B09721CB-697D-481B-A2FF-F30D914943AD}" srcId="{0C8B5848-B11F-48C1-9585-C24588710387}" destId="{F4FE6D99-074C-433F-825E-7FFA491C425A}" srcOrd="0" destOrd="0" parTransId="{102E65E7-E60A-4E23-844A-4BE2AF7D542C}" sibTransId="{72F354BA-6AD3-4663-B326-0C9DD0B4C4B2}"/>
    <dgm:cxn modelId="{8E023B16-2B89-4637-ABF2-D4BE8D079019}" srcId="{50F68E70-C938-40F4-8C64-083AC9D53E99}" destId="{1116BC03-96DA-4E86-A73A-3AC28209EE8C}" srcOrd="0" destOrd="0" parTransId="{AF143B98-A989-43C9-8B78-B74E16F5C8CE}" sibTransId="{B90E6AD0-A23D-46BB-A5E4-56CDB0C1C912}"/>
    <dgm:cxn modelId="{BF60EF37-6536-42A4-A742-04FEC306A85D}" type="presOf" srcId="{A2ABC228-ED00-4D5A-B1E0-FAE3CA3F6812}" destId="{75919052-B20A-4384-B224-CE730328BB35}" srcOrd="0" destOrd="0" presId="urn:microsoft.com/office/officeart/2005/8/layout/hList1"/>
    <dgm:cxn modelId="{8876FCF4-315D-4BAD-B935-7CB724C4350F}" srcId="{50F68E70-C938-40F4-8C64-083AC9D53E99}" destId="{0C8B5848-B11F-48C1-9585-C24588710387}" srcOrd="1" destOrd="0" parTransId="{B8783FD1-A565-4FBD-9F74-1E8DE1BAABAD}" sibTransId="{81D83706-8174-4A95-857D-959749A0CA35}"/>
    <dgm:cxn modelId="{97FBF7A8-7142-4BE7-8C75-A2284745E50C}" type="presOf" srcId="{9CC5FEAA-6198-4E1D-ACDB-23B2714FEB4F}" destId="{8F619833-4F89-44E4-A372-2D8731B48914}" srcOrd="0" destOrd="0" presId="urn:microsoft.com/office/officeart/2005/8/layout/hList1"/>
    <dgm:cxn modelId="{60A789E9-527C-470B-8825-C6BDBA6C527E}" type="presOf" srcId="{0C8B5848-B11F-48C1-9585-C24588710387}" destId="{0DA4CEF1-B37F-4B13-B4AA-17AF4E1B09ED}" srcOrd="0" destOrd="0" presId="urn:microsoft.com/office/officeart/2005/8/layout/hList1"/>
    <dgm:cxn modelId="{1385446E-6C94-49DF-8A85-14C804304B08}" type="presParOf" srcId="{100FFE4D-C8F1-4F3E-B63E-93F81265212F}" destId="{A3C73FE7-15A7-4BB9-B6CB-8A8302153596}" srcOrd="0" destOrd="0" presId="urn:microsoft.com/office/officeart/2005/8/layout/hList1"/>
    <dgm:cxn modelId="{542C3516-013B-461B-B83F-F3B2832D7A95}" type="presParOf" srcId="{A3C73FE7-15A7-4BB9-B6CB-8A8302153596}" destId="{FB09874D-F581-4CA0-AAF4-B29BA3C7AE22}" srcOrd="0" destOrd="0" presId="urn:microsoft.com/office/officeart/2005/8/layout/hList1"/>
    <dgm:cxn modelId="{237032B6-41A2-4BB3-ABFF-234D836DE306}" type="presParOf" srcId="{A3C73FE7-15A7-4BB9-B6CB-8A8302153596}" destId="{8F619833-4F89-44E4-A372-2D8731B48914}" srcOrd="1" destOrd="0" presId="urn:microsoft.com/office/officeart/2005/8/layout/hList1"/>
    <dgm:cxn modelId="{0BCBE630-2D73-4A21-BB28-0D233D03334F}" type="presParOf" srcId="{100FFE4D-C8F1-4F3E-B63E-93F81265212F}" destId="{096F8342-0858-4799-8FF8-528D66BF553B}" srcOrd="1" destOrd="0" presId="urn:microsoft.com/office/officeart/2005/8/layout/hList1"/>
    <dgm:cxn modelId="{79DE0353-71C1-4181-AD69-5C5FDEF98512}" type="presParOf" srcId="{100FFE4D-C8F1-4F3E-B63E-93F81265212F}" destId="{079CC71C-8903-4915-9E6D-03BED67C6F14}" srcOrd="2" destOrd="0" presId="urn:microsoft.com/office/officeart/2005/8/layout/hList1"/>
    <dgm:cxn modelId="{BE9FCB2E-99B9-4384-97D4-D4247ACED4F1}" type="presParOf" srcId="{079CC71C-8903-4915-9E6D-03BED67C6F14}" destId="{0DA4CEF1-B37F-4B13-B4AA-17AF4E1B09ED}" srcOrd="0" destOrd="0" presId="urn:microsoft.com/office/officeart/2005/8/layout/hList1"/>
    <dgm:cxn modelId="{B0973788-C581-42CF-8DC3-A170A1449E16}" type="presParOf" srcId="{079CC71C-8903-4915-9E6D-03BED67C6F14}" destId="{B28EBB33-79E2-45AC-A534-A350F971443B}" srcOrd="1" destOrd="0" presId="urn:microsoft.com/office/officeart/2005/8/layout/hList1"/>
    <dgm:cxn modelId="{45F3F8C8-E248-4BE5-AC45-00C01E795227}" type="presParOf" srcId="{100FFE4D-C8F1-4F3E-B63E-93F81265212F}" destId="{67F71513-BB7B-4118-B574-712CCA722A77}" srcOrd="3" destOrd="0" presId="urn:microsoft.com/office/officeart/2005/8/layout/hList1"/>
    <dgm:cxn modelId="{CBDEE89B-EDE8-44BC-A4C4-ED7EF6D694BA}" type="presParOf" srcId="{100FFE4D-C8F1-4F3E-B63E-93F81265212F}" destId="{85EC3B5B-EC94-4E7A-91BC-B1B621675346}" srcOrd="4" destOrd="0" presId="urn:microsoft.com/office/officeart/2005/8/layout/hList1"/>
    <dgm:cxn modelId="{C8C91809-9604-47DC-975D-DC1ECB32DED7}" type="presParOf" srcId="{85EC3B5B-EC94-4E7A-91BC-B1B621675346}" destId="{75919052-B20A-4384-B224-CE730328BB35}" srcOrd="0" destOrd="0" presId="urn:microsoft.com/office/officeart/2005/8/layout/hList1"/>
    <dgm:cxn modelId="{C91C4CF0-6531-45A9-99B1-EE0038A64AE4}" type="presParOf" srcId="{85EC3B5B-EC94-4E7A-91BC-B1B621675346}" destId="{561A49F2-CB55-42DF-B4C4-8BE7C076F066}" srcOrd="1" destOrd="0" presId="urn:microsoft.com/office/officeart/2005/8/layout/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09874D-F581-4CA0-AAF4-B29BA3C7AE22}">
      <dsp:nvSpPr>
        <dsp:cNvPr id="0" name=""/>
        <dsp:cNvSpPr/>
      </dsp:nvSpPr>
      <dsp:spPr>
        <a:xfrm>
          <a:off x="3435" y="429072"/>
          <a:ext cx="3350042" cy="1298848"/>
        </a:xfrm>
        <a:prstGeom prst="rect">
          <a:avLst/>
        </a:prstGeom>
        <a:solidFill>
          <a:schemeClr val="accent5">
            <a:hueOff val="0"/>
            <a:satOff val="0"/>
            <a:lumOff val="0"/>
            <a:alphaOff val="0"/>
          </a:schemeClr>
        </a:solidFill>
        <a:ln w="6350" cap="flat" cmpd="sng" algn="ctr">
          <a:solidFill>
            <a:schemeClr val="accent5">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lvl="0" algn="just" defTabSz="622300">
            <a:lnSpc>
              <a:spcPct val="90000"/>
            </a:lnSpc>
            <a:spcBef>
              <a:spcPct val="0"/>
            </a:spcBef>
            <a:spcAft>
              <a:spcPct val="35000"/>
            </a:spcAft>
          </a:pPr>
          <a:r>
            <a:rPr lang="es-MX" sz="1400" b="1" i="1" kern="1200" dirty="0">
              <a:solidFill>
                <a:schemeClr val="tx1"/>
              </a:solidFill>
              <a:latin typeface="Century Gothic" panose="020B0502020202020204" pitchFamily="34" charset="0"/>
            </a:rPr>
            <a:t>-¿Por qué se rebosan las aguas servidas en la Calle 2da. transversal? Solicitamos solución a este problema</a:t>
          </a:r>
          <a:r>
            <a:rPr lang="es-MX" sz="1400" b="1" kern="1200" dirty="0">
              <a:latin typeface="Century Gothic" panose="020B0502020202020204" pitchFamily="34" charset="0"/>
            </a:rPr>
            <a:t>.</a:t>
          </a:r>
          <a:endParaRPr lang="es-EC" sz="1400" b="1" kern="1200" dirty="0">
            <a:latin typeface="Century Gothic" panose="020B0502020202020204" pitchFamily="34" charset="0"/>
          </a:endParaRPr>
        </a:p>
      </dsp:txBody>
      <dsp:txXfrm>
        <a:off x="3435" y="429072"/>
        <a:ext cx="3350042" cy="1298848"/>
      </dsp:txXfrm>
    </dsp:sp>
    <dsp:sp modelId="{8F619833-4F89-44E4-A372-2D8731B48914}">
      <dsp:nvSpPr>
        <dsp:cNvPr id="0" name=""/>
        <dsp:cNvSpPr/>
      </dsp:nvSpPr>
      <dsp:spPr>
        <a:xfrm>
          <a:off x="3435" y="1727920"/>
          <a:ext cx="3350042" cy="2572408"/>
        </a:xfrm>
        <a:prstGeom prst="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just" defTabSz="622300">
            <a:lnSpc>
              <a:spcPct val="90000"/>
            </a:lnSpc>
            <a:spcBef>
              <a:spcPct val="0"/>
            </a:spcBef>
            <a:spcAft>
              <a:spcPct val="15000"/>
            </a:spcAft>
            <a:buChar char="••"/>
          </a:pPr>
          <a:r>
            <a:rPr lang="es-EC" sz="1400" kern="1200" dirty="0">
              <a:latin typeface="Century Gothic" panose="020B0502020202020204" pitchFamily="34" charset="0"/>
            </a:rPr>
            <a:t>El Colapso de la red de alcantarillado en la calle 2da. Transversal fue provocado por los trabajos realizados durante la construcción del sistema de alcantarillado de las ciudadelas del SUR, una vez que finalizo la obra ya no se volvieron a presentar dichos inconvenientes.  </a:t>
          </a:r>
        </a:p>
      </dsp:txBody>
      <dsp:txXfrm>
        <a:off x="3435" y="1727920"/>
        <a:ext cx="3350042" cy="2572408"/>
      </dsp:txXfrm>
    </dsp:sp>
    <dsp:sp modelId="{0DA4CEF1-B37F-4B13-B4AA-17AF4E1B09ED}">
      <dsp:nvSpPr>
        <dsp:cNvPr id="0" name=""/>
        <dsp:cNvSpPr/>
      </dsp:nvSpPr>
      <dsp:spPr>
        <a:xfrm>
          <a:off x="3822484" y="429072"/>
          <a:ext cx="3350042" cy="1298848"/>
        </a:xfrm>
        <a:prstGeom prst="rect">
          <a:avLst/>
        </a:prstGeom>
        <a:solidFill>
          <a:schemeClr val="accent5">
            <a:hueOff val="-3379271"/>
            <a:satOff val="-8710"/>
            <a:lumOff val="-5883"/>
            <a:alphaOff val="0"/>
          </a:schemeClr>
        </a:solidFill>
        <a:ln w="6350" cap="flat" cmpd="sng" algn="ctr">
          <a:solidFill>
            <a:schemeClr val="accent5">
              <a:hueOff val="-3379271"/>
              <a:satOff val="-8710"/>
              <a:lumOff val="-5883"/>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lvl="0" algn="just" defTabSz="622300">
            <a:lnSpc>
              <a:spcPct val="90000"/>
            </a:lnSpc>
            <a:spcBef>
              <a:spcPct val="0"/>
            </a:spcBef>
            <a:spcAft>
              <a:spcPct val="35000"/>
            </a:spcAft>
          </a:pPr>
          <a:r>
            <a:rPr lang="es-MX" sz="1400" b="1" i="1" kern="1200" dirty="0">
              <a:solidFill>
                <a:schemeClr val="tx1"/>
              </a:solidFill>
              <a:latin typeface="Century Gothic" panose="020B0502020202020204" pitchFamily="34" charset="0"/>
            </a:rPr>
            <a:t>-Se realicen reparaciones inmediatas al Sistema de Alcantarillado en la </a:t>
          </a:r>
          <a:r>
            <a:rPr lang="es-MX" sz="1400" b="1" i="1" kern="1200" dirty="0" err="1">
              <a:solidFill>
                <a:schemeClr val="tx1"/>
              </a:solidFill>
              <a:latin typeface="Century Gothic" panose="020B0502020202020204" pitchFamily="34" charset="0"/>
            </a:rPr>
            <a:t>Cdla</a:t>
          </a:r>
          <a:r>
            <a:rPr lang="es-MX" sz="1400" b="1" i="1" kern="1200" dirty="0">
              <a:solidFill>
                <a:schemeClr val="tx1"/>
              </a:solidFill>
              <a:latin typeface="Century Gothic" panose="020B0502020202020204" pitchFamily="34" charset="0"/>
            </a:rPr>
            <a:t>. Los Cactus, porque los colectores han cumplido su vida útil y las alcantarillas se rebosan</a:t>
          </a:r>
          <a:r>
            <a:rPr lang="es-MX" sz="1400" b="1" kern="1200" dirty="0">
              <a:solidFill>
                <a:schemeClr val="tx1"/>
              </a:solidFill>
              <a:latin typeface="Century Gothic" panose="020B0502020202020204" pitchFamily="34" charset="0"/>
            </a:rPr>
            <a:t>.</a:t>
          </a:r>
          <a:endParaRPr lang="es-EC" sz="1400" b="1" kern="1200" dirty="0">
            <a:latin typeface="Century Gothic" panose="020B0502020202020204" pitchFamily="34" charset="0"/>
          </a:endParaRPr>
        </a:p>
      </dsp:txBody>
      <dsp:txXfrm>
        <a:off x="3822484" y="429072"/>
        <a:ext cx="3350042" cy="1298848"/>
      </dsp:txXfrm>
    </dsp:sp>
    <dsp:sp modelId="{B28EBB33-79E2-45AC-A534-A350F971443B}">
      <dsp:nvSpPr>
        <dsp:cNvPr id="0" name=""/>
        <dsp:cNvSpPr/>
      </dsp:nvSpPr>
      <dsp:spPr>
        <a:xfrm>
          <a:off x="3822484" y="1727920"/>
          <a:ext cx="3350042" cy="2572408"/>
        </a:xfrm>
        <a:prstGeom prst="rect">
          <a:avLst/>
        </a:prstGeom>
        <a:solidFill>
          <a:schemeClr val="accent5">
            <a:tint val="40000"/>
            <a:alpha val="90000"/>
            <a:hueOff val="-3369881"/>
            <a:satOff val="-11416"/>
            <a:lumOff val="-1464"/>
            <a:alphaOff val="0"/>
          </a:schemeClr>
        </a:solidFill>
        <a:ln w="6350" cap="flat" cmpd="sng" algn="ctr">
          <a:solidFill>
            <a:schemeClr val="accent5">
              <a:tint val="40000"/>
              <a:alpha val="90000"/>
              <a:hueOff val="-3369881"/>
              <a:satOff val="-11416"/>
              <a:lumOff val="-1464"/>
              <a:alphaOff val="0"/>
            </a:schemeClr>
          </a:solidFill>
          <a:prstDash val="solid"/>
          <a:miter lim="800000"/>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just" defTabSz="622300">
            <a:lnSpc>
              <a:spcPct val="90000"/>
            </a:lnSpc>
            <a:spcBef>
              <a:spcPct val="0"/>
            </a:spcBef>
            <a:spcAft>
              <a:spcPct val="15000"/>
            </a:spcAft>
            <a:buChar char="••"/>
          </a:pPr>
          <a:r>
            <a:rPr lang="es-MX" sz="1400" kern="1200" dirty="0">
              <a:latin typeface="Century Gothic" panose="020B0502020202020204" pitchFamily="34" charset="0"/>
            </a:rPr>
            <a:t>Para solucionar los problemas de colapso que se presentan en el sistema de alcantarillado en los Cactus, el GADM de Sta. Rosa contrató los estudios del Plan Maestro, para diseñar un nuevo sistema independiente de alcantarillado para la parroquia Nuevo Santa Rosa. Sin embargo, la EMAPASR atiende diariamente las denuncias presentadas por los moradores.</a:t>
          </a:r>
          <a:endParaRPr lang="es-EC" sz="1400" kern="1200" dirty="0">
            <a:latin typeface="Century Gothic" panose="020B0502020202020204" pitchFamily="34" charset="0"/>
          </a:endParaRPr>
        </a:p>
      </dsp:txBody>
      <dsp:txXfrm>
        <a:off x="3822484" y="1727920"/>
        <a:ext cx="3350042" cy="2572408"/>
      </dsp:txXfrm>
    </dsp:sp>
    <dsp:sp modelId="{75919052-B20A-4384-B224-CE730328BB35}">
      <dsp:nvSpPr>
        <dsp:cNvPr id="0" name=""/>
        <dsp:cNvSpPr/>
      </dsp:nvSpPr>
      <dsp:spPr>
        <a:xfrm>
          <a:off x="7641532" y="429072"/>
          <a:ext cx="3350042" cy="1298848"/>
        </a:xfrm>
        <a:prstGeom prst="rect">
          <a:avLst/>
        </a:prstGeom>
        <a:solidFill>
          <a:schemeClr val="accent5">
            <a:hueOff val="-6758543"/>
            <a:satOff val="-17419"/>
            <a:lumOff val="-11765"/>
            <a:alphaOff val="0"/>
          </a:schemeClr>
        </a:solidFill>
        <a:ln w="6350" cap="flat" cmpd="sng" algn="ctr">
          <a:solidFill>
            <a:schemeClr val="accent5">
              <a:hueOff val="-6758543"/>
              <a:satOff val="-17419"/>
              <a:lumOff val="-11765"/>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lvl="0" algn="just" defTabSz="622300">
            <a:lnSpc>
              <a:spcPct val="90000"/>
            </a:lnSpc>
            <a:spcBef>
              <a:spcPct val="0"/>
            </a:spcBef>
            <a:spcAft>
              <a:spcPct val="35000"/>
            </a:spcAft>
          </a:pPr>
          <a:r>
            <a:rPr lang="es-MX" sz="1400" b="1" i="1" kern="1200" dirty="0">
              <a:solidFill>
                <a:schemeClr val="tx1"/>
              </a:solidFill>
              <a:latin typeface="Century Gothic" panose="020B0502020202020204" pitchFamily="34" charset="0"/>
            </a:rPr>
            <a:t>-Solución a las fugas de agua potable en la Calle 2da. longitudinal y al frente de la Casa Comunal de la </a:t>
          </a:r>
          <a:r>
            <a:rPr lang="es-MX" sz="1400" b="1" i="1" kern="1200" dirty="0" err="1">
              <a:solidFill>
                <a:schemeClr val="tx1"/>
              </a:solidFill>
              <a:latin typeface="Century Gothic" panose="020B0502020202020204" pitchFamily="34" charset="0"/>
            </a:rPr>
            <a:t>Cdla</a:t>
          </a:r>
          <a:r>
            <a:rPr lang="es-MX" sz="1400" b="1" i="1" kern="1200" dirty="0">
              <a:solidFill>
                <a:schemeClr val="tx1"/>
              </a:solidFill>
              <a:latin typeface="Century Gothic" panose="020B0502020202020204" pitchFamily="34" charset="0"/>
            </a:rPr>
            <a:t>. Febres Cordero</a:t>
          </a:r>
          <a:r>
            <a:rPr lang="es-MX" sz="1400" b="1" i="1" kern="1200" dirty="0">
              <a:latin typeface="Century Gothic" panose="020B0502020202020204" pitchFamily="34" charset="0"/>
            </a:rPr>
            <a:t>.</a:t>
          </a:r>
          <a:endParaRPr lang="es-EC" sz="1400" b="1" i="1" kern="1200" dirty="0">
            <a:latin typeface="Century Gothic" panose="020B0502020202020204" pitchFamily="34" charset="0"/>
          </a:endParaRPr>
        </a:p>
      </dsp:txBody>
      <dsp:txXfrm>
        <a:off x="7641532" y="429072"/>
        <a:ext cx="3350042" cy="1298848"/>
      </dsp:txXfrm>
    </dsp:sp>
    <dsp:sp modelId="{561A49F2-CB55-42DF-B4C4-8BE7C076F066}">
      <dsp:nvSpPr>
        <dsp:cNvPr id="0" name=""/>
        <dsp:cNvSpPr/>
      </dsp:nvSpPr>
      <dsp:spPr>
        <a:xfrm>
          <a:off x="7641532" y="1727920"/>
          <a:ext cx="3350042" cy="2572408"/>
        </a:xfrm>
        <a:prstGeom prst="rect">
          <a:avLst/>
        </a:prstGeom>
        <a:solidFill>
          <a:schemeClr val="accent5">
            <a:tint val="40000"/>
            <a:alpha val="90000"/>
            <a:hueOff val="-6739762"/>
            <a:satOff val="-22832"/>
            <a:lumOff val="-2928"/>
            <a:alphaOff val="0"/>
          </a:schemeClr>
        </a:solidFill>
        <a:ln w="6350" cap="flat" cmpd="sng" algn="ctr">
          <a:solidFill>
            <a:schemeClr val="accent5">
              <a:tint val="40000"/>
              <a:alpha val="90000"/>
              <a:hueOff val="-6739762"/>
              <a:satOff val="-22832"/>
              <a:lumOff val="-2928"/>
              <a:alphaOff val="0"/>
            </a:schemeClr>
          </a:solidFill>
          <a:prstDash val="solid"/>
          <a:miter lim="800000"/>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just" defTabSz="622300">
            <a:lnSpc>
              <a:spcPct val="90000"/>
            </a:lnSpc>
            <a:spcBef>
              <a:spcPct val="0"/>
            </a:spcBef>
            <a:spcAft>
              <a:spcPct val="15000"/>
            </a:spcAft>
            <a:buChar char="••"/>
          </a:pPr>
          <a:r>
            <a:rPr lang="es-MX" sz="1400" kern="1200" dirty="0">
              <a:latin typeface="Century Gothic" panose="020B0502020202020204" pitchFamily="34" charset="0"/>
            </a:rPr>
            <a:t>La novedad se reporta durante la construcción del sistema de alcantarillado en la ciudadela Febres Cordero, producto de las excavaciones se presento la rotura de la red de AAPP, la EMAPA intervino de forma oportuna en la intersección de la calle 2da. Longitudinal y 2da. Transversal, </a:t>
          </a:r>
          <a:r>
            <a:rPr lang="es-EC" sz="1400" kern="1200" dirty="0">
              <a:latin typeface="Century Gothic" panose="020B0502020202020204" pitchFamily="34" charset="0"/>
            </a:rPr>
            <a:t>reparando el daño en mención.</a:t>
          </a:r>
        </a:p>
      </dsp:txBody>
      <dsp:txXfrm>
        <a:off x="7641532" y="1727920"/>
        <a:ext cx="3350042" cy="2572408"/>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image" Target="../media/image7.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image" Target="../media/image25.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A95A4803-503A-91E8-4522-C53D5A6D6F57}"/>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EC"/>
          </a:p>
        </p:txBody>
      </p:sp>
      <p:sp>
        <p:nvSpPr>
          <p:cNvPr id="3" name="Subtítulo 2">
            <a:extLst>
              <a:ext uri="{FF2B5EF4-FFF2-40B4-BE49-F238E27FC236}">
                <a16:creationId xmlns="" xmlns:a16="http://schemas.microsoft.com/office/drawing/2014/main" id="{0C57CC07-B0AB-981D-51E6-D006E49306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EC"/>
          </a:p>
        </p:txBody>
      </p:sp>
      <p:sp>
        <p:nvSpPr>
          <p:cNvPr id="4" name="Marcador de fecha 3">
            <a:extLst>
              <a:ext uri="{FF2B5EF4-FFF2-40B4-BE49-F238E27FC236}">
                <a16:creationId xmlns="" xmlns:a16="http://schemas.microsoft.com/office/drawing/2014/main" id="{7DB91689-4E20-8ECD-1891-C27D43F46DD7}"/>
              </a:ext>
            </a:extLst>
          </p:cNvPr>
          <p:cNvSpPr>
            <a:spLocks noGrp="1"/>
          </p:cNvSpPr>
          <p:nvPr>
            <p:ph type="dt" sz="half" idx="10"/>
          </p:nvPr>
        </p:nvSpPr>
        <p:spPr/>
        <p:txBody>
          <a:bodyPr/>
          <a:lstStyle/>
          <a:p>
            <a:fld id="{34A7472B-3BC2-4978-8993-4E101D0D0D16}" type="datetimeFigureOut">
              <a:rPr lang="es-EC" smtClean="0"/>
              <a:t>29/5/2024</a:t>
            </a:fld>
            <a:endParaRPr lang="es-EC"/>
          </a:p>
        </p:txBody>
      </p:sp>
      <p:sp>
        <p:nvSpPr>
          <p:cNvPr id="5" name="Marcador de pie de página 4">
            <a:extLst>
              <a:ext uri="{FF2B5EF4-FFF2-40B4-BE49-F238E27FC236}">
                <a16:creationId xmlns="" xmlns:a16="http://schemas.microsoft.com/office/drawing/2014/main" id="{4387E0F9-5E4B-CD86-348B-C1BA0FCBC467}"/>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 xmlns:a16="http://schemas.microsoft.com/office/drawing/2014/main" id="{C4FFBC8A-428E-A869-E86B-5E70E5CACF55}"/>
              </a:ext>
            </a:extLst>
          </p:cNvPr>
          <p:cNvSpPr>
            <a:spLocks noGrp="1"/>
          </p:cNvSpPr>
          <p:nvPr>
            <p:ph type="sldNum" sz="quarter" idx="12"/>
          </p:nvPr>
        </p:nvSpPr>
        <p:spPr/>
        <p:txBody>
          <a:bodyPr/>
          <a:lstStyle/>
          <a:p>
            <a:fld id="{D23C619F-E1C3-4954-81B6-EC9552FE1041}" type="slidenum">
              <a:rPr lang="es-EC" smtClean="0"/>
              <a:t>‹Nº›</a:t>
            </a:fld>
            <a:endParaRPr lang="es-EC"/>
          </a:p>
        </p:txBody>
      </p:sp>
    </p:spTree>
    <p:extLst>
      <p:ext uri="{BB962C8B-B14F-4D97-AF65-F5344CB8AC3E}">
        <p14:creationId xmlns:p14="http://schemas.microsoft.com/office/powerpoint/2010/main" val="4258267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EC598517-53D3-BAFD-094C-F7A71CAA12AD}"/>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texto vertical 2">
            <a:extLst>
              <a:ext uri="{FF2B5EF4-FFF2-40B4-BE49-F238E27FC236}">
                <a16:creationId xmlns="" xmlns:a16="http://schemas.microsoft.com/office/drawing/2014/main" id="{8BD59C5E-381A-E3F3-47AB-81D29169D7B9}"/>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 xmlns:a16="http://schemas.microsoft.com/office/drawing/2014/main" id="{9840873E-6E65-FE6B-3688-4E2450180432}"/>
              </a:ext>
            </a:extLst>
          </p:cNvPr>
          <p:cNvSpPr>
            <a:spLocks noGrp="1"/>
          </p:cNvSpPr>
          <p:nvPr>
            <p:ph type="dt" sz="half" idx="10"/>
          </p:nvPr>
        </p:nvSpPr>
        <p:spPr/>
        <p:txBody>
          <a:bodyPr/>
          <a:lstStyle/>
          <a:p>
            <a:fld id="{34A7472B-3BC2-4978-8993-4E101D0D0D16}" type="datetimeFigureOut">
              <a:rPr lang="es-EC" smtClean="0"/>
              <a:t>29/5/2024</a:t>
            </a:fld>
            <a:endParaRPr lang="es-EC"/>
          </a:p>
        </p:txBody>
      </p:sp>
      <p:sp>
        <p:nvSpPr>
          <p:cNvPr id="5" name="Marcador de pie de página 4">
            <a:extLst>
              <a:ext uri="{FF2B5EF4-FFF2-40B4-BE49-F238E27FC236}">
                <a16:creationId xmlns="" xmlns:a16="http://schemas.microsoft.com/office/drawing/2014/main" id="{509D014F-4D88-0147-CA03-16518EABA284}"/>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 xmlns:a16="http://schemas.microsoft.com/office/drawing/2014/main" id="{47FD2F4D-1081-49C4-AEAE-5A027E8EC80E}"/>
              </a:ext>
            </a:extLst>
          </p:cNvPr>
          <p:cNvSpPr>
            <a:spLocks noGrp="1"/>
          </p:cNvSpPr>
          <p:nvPr>
            <p:ph type="sldNum" sz="quarter" idx="12"/>
          </p:nvPr>
        </p:nvSpPr>
        <p:spPr/>
        <p:txBody>
          <a:bodyPr/>
          <a:lstStyle/>
          <a:p>
            <a:fld id="{D23C619F-E1C3-4954-81B6-EC9552FE1041}" type="slidenum">
              <a:rPr lang="es-EC" smtClean="0"/>
              <a:t>‹Nº›</a:t>
            </a:fld>
            <a:endParaRPr lang="es-EC"/>
          </a:p>
        </p:txBody>
      </p:sp>
    </p:spTree>
    <p:extLst>
      <p:ext uri="{BB962C8B-B14F-4D97-AF65-F5344CB8AC3E}">
        <p14:creationId xmlns:p14="http://schemas.microsoft.com/office/powerpoint/2010/main" val="23115070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 xmlns:a16="http://schemas.microsoft.com/office/drawing/2014/main" id="{4A3BF33C-002D-FFA6-D9A2-3D8ED7E7B5E9}"/>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EC"/>
          </a:p>
        </p:txBody>
      </p:sp>
      <p:sp>
        <p:nvSpPr>
          <p:cNvPr id="3" name="Marcador de texto vertical 2">
            <a:extLst>
              <a:ext uri="{FF2B5EF4-FFF2-40B4-BE49-F238E27FC236}">
                <a16:creationId xmlns="" xmlns:a16="http://schemas.microsoft.com/office/drawing/2014/main" id="{09631D4F-D767-3791-6A0B-8C60D13AE737}"/>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 xmlns:a16="http://schemas.microsoft.com/office/drawing/2014/main" id="{84950028-3C1F-9C17-A983-47C3A544B1DD}"/>
              </a:ext>
            </a:extLst>
          </p:cNvPr>
          <p:cNvSpPr>
            <a:spLocks noGrp="1"/>
          </p:cNvSpPr>
          <p:nvPr>
            <p:ph type="dt" sz="half" idx="10"/>
          </p:nvPr>
        </p:nvSpPr>
        <p:spPr/>
        <p:txBody>
          <a:bodyPr/>
          <a:lstStyle/>
          <a:p>
            <a:fld id="{34A7472B-3BC2-4978-8993-4E101D0D0D16}" type="datetimeFigureOut">
              <a:rPr lang="es-EC" smtClean="0"/>
              <a:t>29/5/2024</a:t>
            </a:fld>
            <a:endParaRPr lang="es-EC"/>
          </a:p>
        </p:txBody>
      </p:sp>
      <p:sp>
        <p:nvSpPr>
          <p:cNvPr id="5" name="Marcador de pie de página 4">
            <a:extLst>
              <a:ext uri="{FF2B5EF4-FFF2-40B4-BE49-F238E27FC236}">
                <a16:creationId xmlns="" xmlns:a16="http://schemas.microsoft.com/office/drawing/2014/main" id="{8ED96AEC-E2D6-877A-CF7B-E19099486C70}"/>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 xmlns:a16="http://schemas.microsoft.com/office/drawing/2014/main" id="{3C990A69-24D3-6264-5B7C-3F533A082396}"/>
              </a:ext>
            </a:extLst>
          </p:cNvPr>
          <p:cNvSpPr>
            <a:spLocks noGrp="1"/>
          </p:cNvSpPr>
          <p:nvPr>
            <p:ph type="sldNum" sz="quarter" idx="12"/>
          </p:nvPr>
        </p:nvSpPr>
        <p:spPr/>
        <p:txBody>
          <a:bodyPr/>
          <a:lstStyle/>
          <a:p>
            <a:fld id="{D23C619F-E1C3-4954-81B6-EC9552FE1041}" type="slidenum">
              <a:rPr lang="es-EC" smtClean="0"/>
              <a:t>‹Nº›</a:t>
            </a:fld>
            <a:endParaRPr lang="es-EC"/>
          </a:p>
        </p:txBody>
      </p:sp>
    </p:spTree>
    <p:extLst>
      <p:ext uri="{BB962C8B-B14F-4D97-AF65-F5344CB8AC3E}">
        <p14:creationId xmlns:p14="http://schemas.microsoft.com/office/powerpoint/2010/main" val="1167155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9824DC2A-C45E-60BD-3117-7455B7DC5AE9}"/>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contenido 2">
            <a:extLst>
              <a:ext uri="{FF2B5EF4-FFF2-40B4-BE49-F238E27FC236}">
                <a16:creationId xmlns="" xmlns:a16="http://schemas.microsoft.com/office/drawing/2014/main" id="{61587041-399D-DBA1-F690-4138212DC91F}"/>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 xmlns:a16="http://schemas.microsoft.com/office/drawing/2014/main" id="{35DD8B15-9120-A656-E12B-652B7E08D18D}"/>
              </a:ext>
            </a:extLst>
          </p:cNvPr>
          <p:cNvSpPr>
            <a:spLocks noGrp="1"/>
          </p:cNvSpPr>
          <p:nvPr>
            <p:ph type="dt" sz="half" idx="10"/>
          </p:nvPr>
        </p:nvSpPr>
        <p:spPr/>
        <p:txBody>
          <a:bodyPr/>
          <a:lstStyle/>
          <a:p>
            <a:fld id="{34A7472B-3BC2-4978-8993-4E101D0D0D16}" type="datetimeFigureOut">
              <a:rPr lang="es-EC" smtClean="0"/>
              <a:t>29/5/2024</a:t>
            </a:fld>
            <a:endParaRPr lang="es-EC"/>
          </a:p>
        </p:txBody>
      </p:sp>
      <p:sp>
        <p:nvSpPr>
          <p:cNvPr id="5" name="Marcador de pie de página 4">
            <a:extLst>
              <a:ext uri="{FF2B5EF4-FFF2-40B4-BE49-F238E27FC236}">
                <a16:creationId xmlns="" xmlns:a16="http://schemas.microsoft.com/office/drawing/2014/main" id="{2D360868-8738-5FCB-8E3B-E7CBEBCE7430}"/>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 xmlns:a16="http://schemas.microsoft.com/office/drawing/2014/main" id="{4440C965-6FDC-70B0-BCDA-091C36EB430E}"/>
              </a:ext>
            </a:extLst>
          </p:cNvPr>
          <p:cNvSpPr>
            <a:spLocks noGrp="1"/>
          </p:cNvSpPr>
          <p:nvPr>
            <p:ph type="sldNum" sz="quarter" idx="12"/>
          </p:nvPr>
        </p:nvSpPr>
        <p:spPr/>
        <p:txBody>
          <a:bodyPr/>
          <a:lstStyle/>
          <a:p>
            <a:fld id="{D23C619F-E1C3-4954-81B6-EC9552FE1041}" type="slidenum">
              <a:rPr lang="es-EC" smtClean="0"/>
              <a:t>‹Nº›</a:t>
            </a:fld>
            <a:endParaRPr lang="es-EC"/>
          </a:p>
        </p:txBody>
      </p:sp>
    </p:spTree>
    <p:extLst>
      <p:ext uri="{BB962C8B-B14F-4D97-AF65-F5344CB8AC3E}">
        <p14:creationId xmlns:p14="http://schemas.microsoft.com/office/powerpoint/2010/main" val="40977561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9BE3BDDC-1C8C-AEE0-A607-1AEED93F19D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EC"/>
          </a:p>
        </p:txBody>
      </p:sp>
      <p:sp>
        <p:nvSpPr>
          <p:cNvPr id="3" name="Marcador de texto 2">
            <a:extLst>
              <a:ext uri="{FF2B5EF4-FFF2-40B4-BE49-F238E27FC236}">
                <a16:creationId xmlns="" xmlns:a16="http://schemas.microsoft.com/office/drawing/2014/main" id="{00B2782E-AE1D-8C6F-A344-ACCD1CDE1B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 xmlns:a16="http://schemas.microsoft.com/office/drawing/2014/main" id="{83384E33-D425-9845-FE0C-3E3D6F5BFE29}"/>
              </a:ext>
            </a:extLst>
          </p:cNvPr>
          <p:cNvSpPr>
            <a:spLocks noGrp="1"/>
          </p:cNvSpPr>
          <p:nvPr>
            <p:ph type="dt" sz="half" idx="10"/>
          </p:nvPr>
        </p:nvSpPr>
        <p:spPr/>
        <p:txBody>
          <a:bodyPr/>
          <a:lstStyle/>
          <a:p>
            <a:fld id="{34A7472B-3BC2-4978-8993-4E101D0D0D16}" type="datetimeFigureOut">
              <a:rPr lang="es-EC" smtClean="0"/>
              <a:t>29/5/2024</a:t>
            </a:fld>
            <a:endParaRPr lang="es-EC"/>
          </a:p>
        </p:txBody>
      </p:sp>
      <p:sp>
        <p:nvSpPr>
          <p:cNvPr id="5" name="Marcador de pie de página 4">
            <a:extLst>
              <a:ext uri="{FF2B5EF4-FFF2-40B4-BE49-F238E27FC236}">
                <a16:creationId xmlns="" xmlns:a16="http://schemas.microsoft.com/office/drawing/2014/main" id="{00F43EAD-7D00-F53E-96B3-F466888418C2}"/>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 xmlns:a16="http://schemas.microsoft.com/office/drawing/2014/main" id="{9E37DD3F-5B92-D368-482E-2E985DA83889}"/>
              </a:ext>
            </a:extLst>
          </p:cNvPr>
          <p:cNvSpPr>
            <a:spLocks noGrp="1"/>
          </p:cNvSpPr>
          <p:nvPr>
            <p:ph type="sldNum" sz="quarter" idx="12"/>
          </p:nvPr>
        </p:nvSpPr>
        <p:spPr/>
        <p:txBody>
          <a:bodyPr/>
          <a:lstStyle/>
          <a:p>
            <a:fld id="{D23C619F-E1C3-4954-81B6-EC9552FE1041}" type="slidenum">
              <a:rPr lang="es-EC" smtClean="0"/>
              <a:t>‹Nº›</a:t>
            </a:fld>
            <a:endParaRPr lang="es-EC"/>
          </a:p>
        </p:txBody>
      </p:sp>
    </p:spTree>
    <p:extLst>
      <p:ext uri="{BB962C8B-B14F-4D97-AF65-F5344CB8AC3E}">
        <p14:creationId xmlns:p14="http://schemas.microsoft.com/office/powerpoint/2010/main" val="4137572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DEA3FCA1-45E4-2D2E-FA8C-66E5D432E721}"/>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contenido 2">
            <a:extLst>
              <a:ext uri="{FF2B5EF4-FFF2-40B4-BE49-F238E27FC236}">
                <a16:creationId xmlns="" xmlns:a16="http://schemas.microsoft.com/office/drawing/2014/main" id="{79BB439C-71F5-FF0F-35CD-00245D837B6A}"/>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contenido 3">
            <a:extLst>
              <a:ext uri="{FF2B5EF4-FFF2-40B4-BE49-F238E27FC236}">
                <a16:creationId xmlns="" xmlns:a16="http://schemas.microsoft.com/office/drawing/2014/main" id="{9A8BEFC4-9380-E4C4-3BFE-AEDAD439DF36}"/>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fecha 4">
            <a:extLst>
              <a:ext uri="{FF2B5EF4-FFF2-40B4-BE49-F238E27FC236}">
                <a16:creationId xmlns="" xmlns:a16="http://schemas.microsoft.com/office/drawing/2014/main" id="{711075CC-57A6-77A3-D213-46ACEFE004D7}"/>
              </a:ext>
            </a:extLst>
          </p:cNvPr>
          <p:cNvSpPr>
            <a:spLocks noGrp="1"/>
          </p:cNvSpPr>
          <p:nvPr>
            <p:ph type="dt" sz="half" idx="10"/>
          </p:nvPr>
        </p:nvSpPr>
        <p:spPr/>
        <p:txBody>
          <a:bodyPr/>
          <a:lstStyle/>
          <a:p>
            <a:fld id="{34A7472B-3BC2-4978-8993-4E101D0D0D16}" type="datetimeFigureOut">
              <a:rPr lang="es-EC" smtClean="0"/>
              <a:t>29/5/2024</a:t>
            </a:fld>
            <a:endParaRPr lang="es-EC"/>
          </a:p>
        </p:txBody>
      </p:sp>
      <p:sp>
        <p:nvSpPr>
          <p:cNvPr id="6" name="Marcador de pie de página 5">
            <a:extLst>
              <a:ext uri="{FF2B5EF4-FFF2-40B4-BE49-F238E27FC236}">
                <a16:creationId xmlns="" xmlns:a16="http://schemas.microsoft.com/office/drawing/2014/main" id="{9718F75A-A414-6A43-6014-53D5FAD863D0}"/>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 xmlns:a16="http://schemas.microsoft.com/office/drawing/2014/main" id="{DE25973A-E182-132F-0B92-CEF0BD7E671D}"/>
              </a:ext>
            </a:extLst>
          </p:cNvPr>
          <p:cNvSpPr>
            <a:spLocks noGrp="1"/>
          </p:cNvSpPr>
          <p:nvPr>
            <p:ph type="sldNum" sz="quarter" idx="12"/>
          </p:nvPr>
        </p:nvSpPr>
        <p:spPr/>
        <p:txBody>
          <a:bodyPr/>
          <a:lstStyle/>
          <a:p>
            <a:fld id="{D23C619F-E1C3-4954-81B6-EC9552FE1041}" type="slidenum">
              <a:rPr lang="es-EC" smtClean="0"/>
              <a:t>‹Nº›</a:t>
            </a:fld>
            <a:endParaRPr lang="es-EC"/>
          </a:p>
        </p:txBody>
      </p:sp>
    </p:spTree>
    <p:extLst>
      <p:ext uri="{BB962C8B-B14F-4D97-AF65-F5344CB8AC3E}">
        <p14:creationId xmlns:p14="http://schemas.microsoft.com/office/powerpoint/2010/main" val="359097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9DAC2224-DCFE-F03E-C3B7-0F335900DCBF}"/>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EC"/>
          </a:p>
        </p:txBody>
      </p:sp>
      <p:sp>
        <p:nvSpPr>
          <p:cNvPr id="3" name="Marcador de texto 2">
            <a:extLst>
              <a:ext uri="{FF2B5EF4-FFF2-40B4-BE49-F238E27FC236}">
                <a16:creationId xmlns="" xmlns:a16="http://schemas.microsoft.com/office/drawing/2014/main" id="{9E63E889-582B-BFF1-BF6D-B4FBA07522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 xmlns:a16="http://schemas.microsoft.com/office/drawing/2014/main" id="{467CA9C9-A753-7657-1628-E55F32B068B5}"/>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texto 4">
            <a:extLst>
              <a:ext uri="{FF2B5EF4-FFF2-40B4-BE49-F238E27FC236}">
                <a16:creationId xmlns="" xmlns:a16="http://schemas.microsoft.com/office/drawing/2014/main" id="{6279B13F-FD5B-26C4-AA79-09ABAC7FBB0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 xmlns:a16="http://schemas.microsoft.com/office/drawing/2014/main" id="{45C7D21F-6725-5050-F8A7-324DBFAE4C07}"/>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7" name="Marcador de fecha 6">
            <a:extLst>
              <a:ext uri="{FF2B5EF4-FFF2-40B4-BE49-F238E27FC236}">
                <a16:creationId xmlns="" xmlns:a16="http://schemas.microsoft.com/office/drawing/2014/main" id="{BA477B04-E7EB-8D87-CE0C-688DEFA1FFF1}"/>
              </a:ext>
            </a:extLst>
          </p:cNvPr>
          <p:cNvSpPr>
            <a:spLocks noGrp="1"/>
          </p:cNvSpPr>
          <p:nvPr>
            <p:ph type="dt" sz="half" idx="10"/>
          </p:nvPr>
        </p:nvSpPr>
        <p:spPr/>
        <p:txBody>
          <a:bodyPr/>
          <a:lstStyle/>
          <a:p>
            <a:fld id="{34A7472B-3BC2-4978-8993-4E101D0D0D16}" type="datetimeFigureOut">
              <a:rPr lang="es-EC" smtClean="0"/>
              <a:t>29/5/2024</a:t>
            </a:fld>
            <a:endParaRPr lang="es-EC"/>
          </a:p>
        </p:txBody>
      </p:sp>
      <p:sp>
        <p:nvSpPr>
          <p:cNvPr id="8" name="Marcador de pie de página 7">
            <a:extLst>
              <a:ext uri="{FF2B5EF4-FFF2-40B4-BE49-F238E27FC236}">
                <a16:creationId xmlns="" xmlns:a16="http://schemas.microsoft.com/office/drawing/2014/main" id="{539D48BC-10D4-3814-B6B8-2D9747F21F10}"/>
              </a:ext>
            </a:extLst>
          </p:cNvPr>
          <p:cNvSpPr>
            <a:spLocks noGrp="1"/>
          </p:cNvSpPr>
          <p:nvPr>
            <p:ph type="ftr" sz="quarter" idx="11"/>
          </p:nvPr>
        </p:nvSpPr>
        <p:spPr/>
        <p:txBody>
          <a:bodyPr/>
          <a:lstStyle/>
          <a:p>
            <a:endParaRPr lang="es-EC"/>
          </a:p>
        </p:txBody>
      </p:sp>
      <p:sp>
        <p:nvSpPr>
          <p:cNvPr id="9" name="Marcador de número de diapositiva 8">
            <a:extLst>
              <a:ext uri="{FF2B5EF4-FFF2-40B4-BE49-F238E27FC236}">
                <a16:creationId xmlns="" xmlns:a16="http://schemas.microsoft.com/office/drawing/2014/main" id="{4DE87908-9C52-5D3B-ACF3-06F27B1A745E}"/>
              </a:ext>
            </a:extLst>
          </p:cNvPr>
          <p:cNvSpPr>
            <a:spLocks noGrp="1"/>
          </p:cNvSpPr>
          <p:nvPr>
            <p:ph type="sldNum" sz="quarter" idx="12"/>
          </p:nvPr>
        </p:nvSpPr>
        <p:spPr/>
        <p:txBody>
          <a:bodyPr/>
          <a:lstStyle/>
          <a:p>
            <a:fld id="{D23C619F-E1C3-4954-81B6-EC9552FE1041}" type="slidenum">
              <a:rPr lang="es-EC" smtClean="0"/>
              <a:t>‹Nº›</a:t>
            </a:fld>
            <a:endParaRPr lang="es-EC"/>
          </a:p>
        </p:txBody>
      </p:sp>
    </p:spTree>
    <p:extLst>
      <p:ext uri="{BB962C8B-B14F-4D97-AF65-F5344CB8AC3E}">
        <p14:creationId xmlns:p14="http://schemas.microsoft.com/office/powerpoint/2010/main" val="739907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805E7096-E55C-BCFE-38D7-0C59D8270D41}"/>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fecha 2">
            <a:extLst>
              <a:ext uri="{FF2B5EF4-FFF2-40B4-BE49-F238E27FC236}">
                <a16:creationId xmlns="" xmlns:a16="http://schemas.microsoft.com/office/drawing/2014/main" id="{8E0A0C9C-F5B6-F553-73C0-C72AF01F2222}"/>
              </a:ext>
            </a:extLst>
          </p:cNvPr>
          <p:cNvSpPr>
            <a:spLocks noGrp="1"/>
          </p:cNvSpPr>
          <p:nvPr>
            <p:ph type="dt" sz="half" idx="10"/>
          </p:nvPr>
        </p:nvSpPr>
        <p:spPr/>
        <p:txBody>
          <a:bodyPr/>
          <a:lstStyle/>
          <a:p>
            <a:fld id="{34A7472B-3BC2-4978-8993-4E101D0D0D16}" type="datetimeFigureOut">
              <a:rPr lang="es-EC" smtClean="0"/>
              <a:t>29/5/2024</a:t>
            </a:fld>
            <a:endParaRPr lang="es-EC"/>
          </a:p>
        </p:txBody>
      </p:sp>
      <p:sp>
        <p:nvSpPr>
          <p:cNvPr id="4" name="Marcador de pie de página 3">
            <a:extLst>
              <a:ext uri="{FF2B5EF4-FFF2-40B4-BE49-F238E27FC236}">
                <a16:creationId xmlns="" xmlns:a16="http://schemas.microsoft.com/office/drawing/2014/main" id="{78A858DB-364D-76F7-0386-90B6A810BE70}"/>
              </a:ext>
            </a:extLst>
          </p:cNvPr>
          <p:cNvSpPr>
            <a:spLocks noGrp="1"/>
          </p:cNvSpPr>
          <p:nvPr>
            <p:ph type="ftr" sz="quarter" idx="11"/>
          </p:nvPr>
        </p:nvSpPr>
        <p:spPr/>
        <p:txBody>
          <a:bodyPr/>
          <a:lstStyle/>
          <a:p>
            <a:endParaRPr lang="es-EC"/>
          </a:p>
        </p:txBody>
      </p:sp>
      <p:sp>
        <p:nvSpPr>
          <p:cNvPr id="5" name="Marcador de número de diapositiva 4">
            <a:extLst>
              <a:ext uri="{FF2B5EF4-FFF2-40B4-BE49-F238E27FC236}">
                <a16:creationId xmlns="" xmlns:a16="http://schemas.microsoft.com/office/drawing/2014/main" id="{F1E9E5D1-7366-B20A-9229-EF1EA161DD06}"/>
              </a:ext>
            </a:extLst>
          </p:cNvPr>
          <p:cNvSpPr>
            <a:spLocks noGrp="1"/>
          </p:cNvSpPr>
          <p:nvPr>
            <p:ph type="sldNum" sz="quarter" idx="12"/>
          </p:nvPr>
        </p:nvSpPr>
        <p:spPr/>
        <p:txBody>
          <a:bodyPr/>
          <a:lstStyle/>
          <a:p>
            <a:fld id="{D23C619F-E1C3-4954-81B6-EC9552FE1041}" type="slidenum">
              <a:rPr lang="es-EC" smtClean="0"/>
              <a:t>‹Nº›</a:t>
            </a:fld>
            <a:endParaRPr lang="es-EC"/>
          </a:p>
        </p:txBody>
      </p:sp>
    </p:spTree>
    <p:extLst>
      <p:ext uri="{BB962C8B-B14F-4D97-AF65-F5344CB8AC3E}">
        <p14:creationId xmlns:p14="http://schemas.microsoft.com/office/powerpoint/2010/main" val="892192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 xmlns:a16="http://schemas.microsoft.com/office/drawing/2014/main" id="{0A349B17-C4CA-3B52-A870-A02071DC7E6C}"/>
              </a:ext>
            </a:extLst>
          </p:cNvPr>
          <p:cNvSpPr>
            <a:spLocks noGrp="1"/>
          </p:cNvSpPr>
          <p:nvPr>
            <p:ph type="dt" sz="half" idx="10"/>
          </p:nvPr>
        </p:nvSpPr>
        <p:spPr/>
        <p:txBody>
          <a:bodyPr/>
          <a:lstStyle/>
          <a:p>
            <a:fld id="{34A7472B-3BC2-4978-8993-4E101D0D0D16}" type="datetimeFigureOut">
              <a:rPr lang="es-EC" smtClean="0"/>
              <a:t>29/5/2024</a:t>
            </a:fld>
            <a:endParaRPr lang="es-EC"/>
          </a:p>
        </p:txBody>
      </p:sp>
      <p:sp>
        <p:nvSpPr>
          <p:cNvPr id="3" name="Marcador de pie de página 2">
            <a:extLst>
              <a:ext uri="{FF2B5EF4-FFF2-40B4-BE49-F238E27FC236}">
                <a16:creationId xmlns="" xmlns:a16="http://schemas.microsoft.com/office/drawing/2014/main" id="{6BF114EF-FED6-1B5B-FC31-AC0F83B2F502}"/>
              </a:ext>
            </a:extLst>
          </p:cNvPr>
          <p:cNvSpPr>
            <a:spLocks noGrp="1"/>
          </p:cNvSpPr>
          <p:nvPr>
            <p:ph type="ftr" sz="quarter" idx="11"/>
          </p:nvPr>
        </p:nvSpPr>
        <p:spPr/>
        <p:txBody>
          <a:bodyPr/>
          <a:lstStyle/>
          <a:p>
            <a:endParaRPr lang="es-EC"/>
          </a:p>
        </p:txBody>
      </p:sp>
      <p:sp>
        <p:nvSpPr>
          <p:cNvPr id="4" name="Marcador de número de diapositiva 3">
            <a:extLst>
              <a:ext uri="{FF2B5EF4-FFF2-40B4-BE49-F238E27FC236}">
                <a16:creationId xmlns="" xmlns:a16="http://schemas.microsoft.com/office/drawing/2014/main" id="{9C5B60E3-45CB-43FF-0DD4-61C9FAA862DD}"/>
              </a:ext>
            </a:extLst>
          </p:cNvPr>
          <p:cNvSpPr>
            <a:spLocks noGrp="1"/>
          </p:cNvSpPr>
          <p:nvPr>
            <p:ph type="sldNum" sz="quarter" idx="12"/>
          </p:nvPr>
        </p:nvSpPr>
        <p:spPr/>
        <p:txBody>
          <a:bodyPr/>
          <a:lstStyle/>
          <a:p>
            <a:fld id="{D23C619F-E1C3-4954-81B6-EC9552FE1041}" type="slidenum">
              <a:rPr lang="es-EC" smtClean="0"/>
              <a:t>‹Nº›</a:t>
            </a:fld>
            <a:endParaRPr lang="es-EC"/>
          </a:p>
        </p:txBody>
      </p:sp>
    </p:spTree>
    <p:extLst>
      <p:ext uri="{BB962C8B-B14F-4D97-AF65-F5344CB8AC3E}">
        <p14:creationId xmlns:p14="http://schemas.microsoft.com/office/powerpoint/2010/main" val="2927746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74F91A89-823A-CB03-0634-6673860DC2A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contenido 2">
            <a:extLst>
              <a:ext uri="{FF2B5EF4-FFF2-40B4-BE49-F238E27FC236}">
                <a16:creationId xmlns="" xmlns:a16="http://schemas.microsoft.com/office/drawing/2014/main" id="{4EB142CB-6978-37E5-03C6-27F7455FDD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texto 3">
            <a:extLst>
              <a:ext uri="{FF2B5EF4-FFF2-40B4-BE49-F238E27FC236}">
                <a16:creationId xmlns="" xmlns:a16="http://schemas.microsoft.com/office/drawing/2014/main" id="{3DFD6EE4-4E30-9C33-61F9-905FF80579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 xmlns:a16="http://schemas.microsoft.com/office/drawing/2014/main" id="{D9AA98BB-1288-60CE-A47D-C0D35BC9ED9D}"/>
              </a:ext>
            </a:extLst>
          </p:cNvPr>
          <p:cNvSpPr>
            <a:spLocks noGrp="1"/>
          </p:cNvSpPr>
          <p:nvPr>
            <p:ph type="dt" sz="half" idx="10"/>
          </p:nvPr>
        </p:nvSpPr>
        <p:spPr/>
        <p:txBody>
          <a:bodyPr/>
          <a:lstStyle/>
          <a:p>
            <a:fld id="{34A7472B-3BC2-4978-8993-4E101D0D0D16}" type="datetimeFigureOut">
              <a:rPr lang="es-EC" smtClean="0"/>
              <a:t>29/5/2024</a:t>
            </a:fld>
            <a:endParaRPr lang="es-EC"/>
          </a:p>
        </p:txBody>
      </p:sp>
      <p:sp>
        <p:nvSpPr>
          <p:cNvPr id="6" name="Marcador de pie de página 5">
            <a:extLst>
              <a:ext uri="{FF2B5EF4-FFF2-40B4-BE49-F238E27FC236}">
                <a16:creationId xmlns="" xmlns:a16="http://schemas.microsoft.com/office/drawing/2014/main" id="{FC5FA440-EF9B-C3DB-476D-8714C75298F5}"/>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 xmlns:a16="http://schemas.microsoft.com/office/drawing/2014/main" id="{73371DBC-09D7-2770-798E-B5958A9D48FB}"/>
              </a:ext>
            </a:extLst>
          </p:cNvPr>
          <p:cNvSpPr>
            <a:spLocks noGrp="1"/>
          </p:cNvSpPr>
          <p:nvPr>
            <p:ph type="sldNum" sz="quarter" idx="12"/>
          </p:nvPr>
        </p:nvSpPr>
        <p:spPr/>
        <p:txBody>
          <a:bodyPr/>
          <a:lstStyle/>
          <a:p>
            <a:fld id="{D23C619F-E1C3-4954-81B6-EC9552FE1041}" type="slidenum">
              <a:rPr lang="es-EC" smtClean="0"/>
              <a:t>‹Nº›</a:t>
            </a:fld>
            <a:endParaRPr lang="es-EC"/>
          </a:p>
        </p:txBody>
      </p:sp>
    </p:spTree>
    <p:extLst>
      <p:ext uri="{BB962C8B-B14F-4D97-AF65-F5344CB8AC3E}">
        <p14:creationId xmlns:p14="http://schemas.microsoft.com/office/powerpoint/2010/main" val="2679051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E239A884-58BC-C61F-CD73-3C28C8050FB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posición de imagen 2">
            <a:extLst>
              <a:ext uri="{FF2B5EF4-FFF2-40B4-BE49-F238E27FC236}">
                <a16:creationId xmlns="" xmlns:a16="http://schemas.microsoft.com/office/drawing/2014/main" id="{207A8D14-CFCC-DCFA-0CDE-CF6971E97F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a:extLst>
              <a:ext uri="{FF2B5EF4-FFF2-40B4-BE49-F238E27FC236}">
                <a16:creationId xmlns="" xmlns:a16="http://schemas.microsoft.com/office/drawing/2014/main" id="{893AB8DB-925E-548C-F6E3-58E8FDB13A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 xmlns:a16="http://schemas.microsoft.com/office/drawing/2014/main" id="{020DBB57-15C3-29F7-8561-5CFDCF578E02}"/>
              </a:ext>
            </a:extLst>
          </p:cNvPr>
          <p:cNvSpPr>
            <a:spLocks noGrp="1"/>
          </p:cNvSpPr>
          <p:nvPr>
            <p:ph type="dt" sz="half" idx="10"/>
          </p:nvPr>
        </p:nvSpPr>
        <p:spPr/>
        <p:txBody>
          <a:bodyPr/>
          <a:lstStyle/>
          <a:p>
            <a:fld id="{34A7472B-3BC2-4978-8993-4E101D0D0D16}" type="datetimeFigureOut">
              <a:rPr lang="es-EC" smtClean="0"/>
              <a:t>29/5/2024</a:t>
            </a:fld>
            <a:endParaRPr lang="es-EC"/>
          </a:p>
        </p:txBody>
      </p:sp>
      <p:sp>
        <p:nvSpPr>
          <p:cNvPr id="6" name="Marcador de pie de página 5">
            <a:extLst>
              <a:ext uri="{FF2B5EF4-FFF2-40B4-BE49-F238E27FC236}">
                <a16:creationId xmlns="" xmlns:a16="http://schemas.microsoft.com/office/drawing/2014/main" id="{B28F0647-31B1-AD10-39B6-45AD19131356}"/>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 xmlns:a16="http://schemas.microsoft.com/office/drawing/2014/main" id="{E7F685E8-B69E-F5CA-BEFF-C8491FB01C68}"/>
              </a:ext>
            </a:extLst>
          </p:cNvPr>
          <p:cNvSpPr>
            <a:spLocks noGrp="1"/>
          </p:cNvSpPr>
          <p:nvPr>
            <p:ph type="sldNum" sz="quarter" idx="12"/>
          </p:nvPr>
        </p:nvSpPr>
        <p:spPr/>
        <p:txBody>
          <a:bodyPr/>
          <a:lstStyle/>
          <a:p>
            <a:fld id="{D23C619F-E1C3-4954-81B6-EC9552FE1041}" type="slidenum">
              <a:rPr lang="es-EC" smtClean="0"/>
              <a:t>‹Nº›</a:t>
            </a:fld>
            <a:endParaRPr lang="es-EC"/>
          </a:p>
        </p:txBody>
      </p:sp>
    </p:spTree>
    <p:extLst>
      <p:ext uri="{BB962C8B-B14F-4D97-AF65-F5344CB8AC3E}">
        <p14:creationId xmlns:p14="http://schemas.microsoft.com/office/powerpoint/2010/main" val="25344422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 xmlns:a16="http://schemas.microsoft.com/office/drawing/2014/main" id="{EC1C9312-F2D3-366C-AF23-E08DD0F1B5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EC"/>
          </a:p>
        </p:txBody>
      </p:sp>
      <p:sp>
        <p:nvSpPr>
          <p:cNvPr id="3" name="Marcador de texto 2">
            <a:extLst>
              <a:ext uri="{FF2B5EF4-FFF2-40B4-BE49-F238E27FC236}">
                <a16:creationId xmlns="" xmlns:a16="http://schemas.microsoft.com/office/drawing/2014/main" id="{8C36215E-ABA0-9CA4-2F23-ED7F69671C4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 xmlns:a16="http://schemas.microsoft.com/office/drawing/2014/main" id="{DB9C874A-D002-4663-7010-E7FB4BFAA6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A7472B-3BC2-4978-8993-4E101D0D0D16}" type="datetimeFigureOut">
              <a:rPr lang="es-EC" smtClean="0"/>
              <a:t>29/5/2024</a:t>
            </a:fld>
            <a:endParaRPr lang="es-EC"/>
          </a:p>
        </p:txBody>
      </p:sp>
      <p:sp>
        <p:nvSpPr>
          <p:cNvPr id="5" name="Marcador de pie de página 4">
            <a:extLst>
              <a:ext uri="{FF2B5EF4-FFF2-40B4-BE49-F238E27FC236}">
                <a16:creationId xmlns="" xmlns:a16="http://schemas.microsoft.com/office/drawing/2014/main" id="{CA583CC1-751F-16E4-38A8-21466C849C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Marcador de número de diapositiva 5">
            <a:extLst>
              <a:ext uri="{FF2B5EF4-FFF2-40B4-BE49-F238E27FC236}">
                <a16:creationId xmlns="" xmlns:a16="http://schemas.microsoft.com/office/drawing/2014/main" id="{D78C9C7D-D427-2196-A7CF-7C65D233E1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3C619F-E1C3-4954-81B6-EC9552FE1041}" type="slidenum">
              <a:rPr lang="es-EC" smtClean="0"/>
              <a:t>‹Nº›</a:t>
            </a:fld>
            <a:endParaRPr lang="es-EC"/>
          </a:p>
        </p:txBody>
      </p:sp>
    </p:spTree>
    <p:extLst>
      <p:ext uri="{BB962C8B-B14F-4D97-AF65-F5344CB8AC3E}">
        <p14:creationId xmlns:p14="http://schemas.microsoft.com/office/powerpoint/2010/main" val="4698591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24.png"/><Relationship Id="rId2" Type="http://schemas.openxmlformats.org/officeDocument/2006/relationships/image" Target="../media/image20.jpe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39.png"/><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44.png"/><Relationship Id="rId4" Type="http://schemas.microsoft.com/office/2007/relationships/hdphoto" Target="../media/hdphoto7.wdp"/></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0.png"/><Relationship Id="rId7" Type="http://schemas.openxmlformats.org/officeDocument/2006/relationships/diagramQuickStyle" Target="../diagrams/quickStyle1.xm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1.jpeg"/><Relationship Id="rId9" Type="http://schemas.microsoft.com/office/2007/relationships/diagramDrawing" Target="../diagrams/drawing1.xml"/></Relationships>
</file>

<file path=ppt/slides/_rels/slide18.xml.rels><?xml version="1.0" encoding="UTF-8" standalone="yes"?>
<Relationships xmlns="http://schemas.openxmlformats.org/package/2006/relationships"><Relationship Id="rId3" Type="http://schemas.openxmlformats.org/officeDocument/2006/relationships/image" Target="../media/image47.jpg"/><Relationship Id="rId7" Type="http://schemas.openxmlformats.org/officeDocument/2006/relationships/image" Target="../media/image50.pn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53.svg"/><Relationship Id="rId5" Type="http://schemas.openxmlformats.org/officeDocument/2006/relationships/image" Target="../media/image49.png"/><Relationship Id="rId4" Type="http://schemas.openxmlformats.org/officeDocument/2006/relationships/image" Target="../media/image48.jp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9.png"/><Relationship Id="rId4" Type="http://schemas.microsoft.com/office/2017/06/relationships/model3d" Target="../media/model3d1.glb"/></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24.pn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42.png"/><Relationship Id="rId4" Type="http://schemas.openxmlformats.org/officeDocument/2006/relationships/image" Target="../media/image54.jpeg"/></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24.pn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30.svg"/><Relationship Id="rId5" Type="http://schemas.openxmlformats.org/officeDocument/2006/relationships/image" Target="../media/image64.png"/><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66.jpeg"/></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70.svg"/><Relationship Id="rId4" Type="http://schemas.openxmlformats.org/officeDocument/2006/relationships/image" Target="../media/image68.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72.svg"/><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71.jpeg"/></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24.pn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70.svg"/><Relationship Id="rId5" Type="http://schemas.openxmlformats.org/officeDocument/2006/relationships/image" Target="../media/image74.png"/><Relationship Id="rId4" Type="http://schemas.openxmlformats.org/officeDocument/2006/relationships/image" Target="../media/image73.png"/></Relationships>
</file>

<file path=ppt/slides/_rels/slide2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package" Target="../embeddings/Documento_de_Microsoft_Word2.docx"/><Relationship Id="rId5" Type="http://schemas.openxmlformats.org/officeDocument/2006/relationships/image" Target="../media/image7.emf"/><Relationship Id="rId10" Type="http://schemas.openxmlformats.org/officeDocument/2006/relationships/image" Target="../media/image11.jpeg"/><Relationship Id="rId4" Type="http://schemas.openxmlformats.org/officeDocument/2006/relationships/package" Target="../embeddings/Documento_de_Microsoft_Word1.docx"/><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3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jpg"/></Relationships>
</file>

<file path=ppt/slides/_rels/slide3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6.png"/><Relationship Id="rId4" Type="http://schemas.microsoft.com/office/2007/relationships/hdphoto" Target="../media/hdphoto8.wdp"/></Relationships>
</file>

<file path=ppt/slides/_rels/slide3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86.png"/><Relationship Id="rId4" Type="http://schemas.microsoft.com/office/2007/relationships/hdphoto" Target="../media/hdphoto8.wdp"/></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3" Type="http://schemas.openxmlformats.org/officeDocument/2006/relationships/image" Target="../media/image11.jpeg"/><Relationship Id="rId7" Type="http://schemas.openxmlformats.org/officeDocument/2006/relationships/image" Target="../media/image13.png"/><Relationship Id="rId12" Type="http://schemas.openxmlformats.org/officeDocument/2006/relationships/image" Target="../media/image16.png"/><Relationship Id="rId2" Type="http://schemas.openxmlformats.org/officeDocument/2006/relationships/image" Target="../media/image4.jpe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5.png"/><Relationship Id="rId5" Type="http://schemas.openxmlformats.org/officeDocument/2006/relationships/image" Target="../media/image12.png"/><Relationship Id="rId15" Type="http://schemas.openxmlformats.org/officeDocument/2006/relationships/image" Target="../media/image18.svg"/><Relationship Id="rId10" Type="http://schemas.microsoft.com/office/2007/relationships/hdphoto" Target="../media/hdphoto3.wdp"/><Relationship Id="rId4" Type="http://schemas.openxmlformats.org/officeDocument/2006/relationships/image" Target="../media/image10.png"/><Relationship Id="rId9" Type="http://schemas.openxmlformats.org/officeDocument/2006/relationships/image" Target="../media/image14.png"/><Relationship Id="rId1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0.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9.jpeg"/><Relationship Id="rId4" Type="http://schemas.openxmlformats.org/officeDocument/2006/relationships/image" Target="../media/image20.sv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6.sv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0.jpeg"/><Relationship Id="rId7" Type="http://schemas.openxmlformats.org/officeDocument/2006/relationships/image" Target="../media/image26.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package" Target="../embeddings/Hoja_de_c_lculo_de_Microsoft_Excel4.xlsx"/><Relationship Id="rId5" Type="http://schemas.openxmlformats.org/officeDocument/2006/relationships/image" Target="../media/image25.emf"/><Relationship Id="rId10" Type="http://schemas.openxmlformats.org/officeDocument/2006/relationships/image" Target="../media/image24.png"/><Relationship Id="rId4" Type="http://schemas.openxmlformats.org/officeDocument/2006/relationships/package" Target="../embeddings/Hoja_de_c_lculo_de_Microsoft_Excel3.xlsx"/><Relationship Id="rId9" Type="http://schemas.openxmlformats.org/officeDocument/2006/relationships/image" Target="../media/image30.svg"/></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9.jpe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0.png"/><Relationship Id="rId7" Type="http://schemas.openxmlformats.org/officeDocument/2006/relationships/image" Target="../media/image26.sv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32.png"/><Relationship Id="rId4"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Imagen 39"/>
          <p:cNvPicPr>
            <a:picLocks noChangeAspect="1"/>
          </p:cNvPicPr>
          <p:nvPr/>
        </p:nvPicPr>
        <p:blipFill rotWithShape="1">
          <a:blip r:embed="rId2">
            <a:extLst>
              <a:ext uri="{28A0092B-C50C-407E-A947-70E740481C1C}">
                <a14:useLocalDpi xmlns:a14="http://schemas.microsoft.com/office/drawing/2010/main" val="0"/>
              </a:ext>
            </a:extLst>
          </a:blip>
          <a:srcRect l="3592" t="19922" r="11494" b="9206"/>
          <a:stretch/>
        </p:blipFill>
        <p:spPr>
          <a:xfrm>
            <a:off x="0" y="1"/>
            <a:ext cx="12227001" cy="6858000"/>
          </a:xfrm>
          <a:prstGeom prst="rect">
            <a:avLst/>
          </a:prstGeom>
        </p:spPr>
      </p:pic>
      <p:sp>
        <p:nvSpPr>
          <p:cNvPr id="11" name="Rectángulo 10">
            <a:extLst>
              <a:ext uri="{FF2B5EF4-FFF2-40B4-BE49-F238E27FC236}">
                <a16:creationId xmlns="" xmlns:a16="http://schemas.microsoft.com/office/drawing/2014/main" id="{40B5DE19-F007-3439-A0D1-1ECA98CA183C}"/>
              </a:ext>
            </a:extLst>
          </p:cNvPr>
          <p:cNvSpPr/>
          <p:nvPr/>
        </p:nvSpPr>
        <p:spPr>
          <a:xfrm>
            <a:off x="390704" y="0"/>
            <a:ext cx="4108646" cy="7109447"/>
          </a:xfrm>
          <a:prstGeom prst="rect">
            <a:avLst/>
          </a:prstGeom>
          <a:solidFill>
            <a:srgbClr val="FFFFFF">
              <a:alpha val="7803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1" name="Rectángulo 40"/>
          <p:cNvSpPr/>
          <p:nvPr/>
        </p:nvSpPr>
        <p:spPr>
          <a:xfrm>
            <a:off x="538512" y="2055577"/>
            <a:ext cx="4357338" cy="2369880"/>
          </a:xfrm>
          <a:prstGeom prst="rect">
            <a:avLst/>
          </a:prstGeom>
          <a:noFill/>
        </p:spPr>
        <p:txBody>
          <a:bodyPr wrap="square" lIns="91440" tIns="45720" rIns="91440" bIns="45720">
            <a:spAutoFit/>
          </a:bodyPr>
          <a:lstStyle/>
          <a:p>
            <a:pPr algn="ctr"/>
            <a:endParaRPr lang="es-ES" sz="5400" dirty="0">
              <a:ln w="0"/>
              <a:effectLst>
                <a:outerShdw blurRad="38100" dist="19050" dir="2700000" algn="tl" rotWithShape="0">
                  <a:schemeClr val="dk1">
                    <a:alpha val="40000"/>
                  </a:schemeClr>
                </a:outerShdw>
              </a:effectLst>
            </a:endParaRPr>
          </a:p>
          <a:p>
            <a:pPr algn="ctr"/>
            <a:endParaRPr lang="es-ES" sz="4000" b="0" cap="none" spc="0" dirty="0">
              <a:ln w="0"/>
              <a:effectLst>
                <a:outerShdw blurRad="38100" dist="19050" dir="2700000" algn="tl" rotWithShape="0">
                  <a:schemeClr val="dk1">
                    <a:alpha val="40000"/>
                  </a:schemeClr>
                </a:outerShdw>
              </a:effectLst>
            </a:endParaRPr>
          </a:p>
          <a:p>
            <a:pPr algn="ctr"/>
            <a:r>
              <a:rPr lang="es-ES" sz="5400" b="0" cap="none" spc="0" dirty="0">
                <a:ln w="0"/>
                <a:effectLst>
                  <a:outerShdw blurRad="38100" dist="19050" dir="2700000" algn="tl" rotWithShape="0">
                    <a:schemeClr val="dk1">
                      <a:alpha val="40000"/>
                    </a:schemeClr>
                  </a:outerShdw>
                </a:effectLst>
              </a:rPr>
              <a:t> </a:t>
            </a:r>
          </a:p>
        </p:txBody>
      </p:sp>
      <p:sp>
        <p:nvSpPr>
          <p:cNvPr id="7" name="Rectángulo 6">
            <a:extLst>
              <a:ext uri="{FF2B5EF4-FFF2-40B4-BE49-F238E27FC236}">
                <a16:creationId xmlns="" xmlns:a16="http://schemas.microsoft.com/office/drawing/2014/main" id="{7CA33E76-7C7B-4DB8-9657-7FF56EC695D0}"/>
              </a:ext>
            </a:extLst>
          </p:cNvPr>
          <p:cNvSpPr/>
          <p:nvPr/>
        </p:nvSpPr>
        <p:spPr>
          <a:xfrm>
            <a:off x="390703" y="5239947"/>
            <a:ext cx="4108646" cy="400110"/>
          </a:xfrm>
          <a:prstGeom prst="rect">
            <a:avLst/>
          </a:prstGeom>
          <a:noFill/>
        </p:spPr>
        <p:txBody>
          <a:bodyPr wrap="square" lIns="91440" tIns="45720" rIns="91440" bIns="45720">
            <a:spAutoFit/>
          </a:bodyPr>
          <a:lstStyle/>
          <a:p>
            <a:pPr algn="ctr"/>
            <a:r>
              <a:rPr lang="es-ES" sz="2000" b="0" cap="none" spc="0" dirty="0">
                <a:ln w="0"/>
                <a:latin typeface="Century Gothic" panose="020B0502020202020204" pitchFamily="34" charset="0"/>
              </a:rPr>
              <a:t>Ing. Oscar Solano Pineda, Mg.</a:t>
            </a:r>
          </a:p>
        </p:txBody>
      </p:sp>
      <p:sp>
        <p:nvSpPr>
          <p:cNvPr id="6" name="CuadroTexto 5">
            <a:extLst>
              <a:ext uri="{FF2B5EF4-FFF2-40B4-BE49-F238E27FC236}">
                <a16:creationId xmlns="" xmlns:a16="http://schemas.microsoft.com/office/drawing/2014/main" id="{9D46A2E5-B9CF-F962-64C1-576D263F7F99}"/>
              </a:ext>
            </a:extLst>
          </p:cNvPr>
          <p:cNvSpPr txBox="1"/>
          <p:nvPr/>
        </p:nvSpPr>
        <p:spPr>
          <a:xfrm>
            <a:off x="720427" y="5683483"/>
            <a:ext cx="3220278" cy="369332"/>
          </a:xfrm>
          <a:prstGeom prst="rect">
            <a:avLst/>
          </a:prstGeom>
          <a:solidFill>
            <a:srgbClr val="0A0F5C"/>
          </a:solidFill>
        </p:spPr>
        <p:txBody>
          <a:bodyPr wrap="square" rtlCol="0">
            <a:spAutoFit/>
          </a:bodyPr>
          <a:lstStyle/>
          <a:p>
            <a:r>
              <a:rPr lang="es-ES" sz="1800" b="1" dirty="0">
                <a:ln w="0"/>
                <a:solidFill>
                  <a:schemeClr val="bg1"/>
                </a:solidFill>
                <a:latin typeface="Century Gothic" panose="020B0502020202020204" pitchFamily="34" charset="0"/>
              </a:rPr>
              <a:t>Gerente de la EMAPASR-EP</a:t>
            </a:r>
            <a:r>
              <a:rPr lang="es-ES" sz="1800" b="1" cap="none" spc="0" dirty="0">
                <a:ln w="0"/>
                <a:solidFill>
                  <a:schemeClr val="bg1"/>
                </a:solidFill>
                <a:latin typeface="Century Gothic" panose="020B0502020202020204" pitchFamily="34" charset="0"/>
              </a:rPr>
              <a:t> </a:t>
            </a:r>
          </a:p>
        </p:txBody>
      </p:sp>
      <p:pic>
        <p:nvPicPr>
          <p:cNvPr id="4" name="Imagen 3">
            <a:extLst>
              <a:ext uri="{FF2B5EF4-FFF2-40B4-BE49-F238E27FC236}">
                <a16:creationId xmlns="" xmlns:a16="http://schemas.microsoft.com/office/drawing/2014/main" id="{B120E3BD-2D2F-5CDF-8748-1104A6DF19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408" y="875741"/>
            <a:ext cx="3707807" cy="1117682"/>
          </a:xfrm>
          <a:prstGeom prst="rect">
            <a:avLst/>
          </a:prstGeom>
          <a:effectLst/>
        </p:spPr>
      </p:pic>
      <p:pic>
        <p:nvPicPr>
          <p:cNvPr id="5" name="Imagen 4">
            <a:extLst>
              <a:ext uri="{FF2B5EF4-FFF2-40B4-BE49-F238E27FC236}">
                <a16:creationId xmlns="" xmlns:a16="http://schemas.microsoft.com/office/drawing/2014/main" id="{DFD091D1-3E94-8743-BE2C-C6336D271CDE}"/>
              </a:ext>
            </a:extLst>
          </p:cNvPr>
          <p:cNvPicPr>
            <a:picLocks noChangeAspect="1"/>
          </p:cNvPicPr>
          <p:nvPr/>
        </p:nvPicPr>
        <p:blipFill>
          <a:blip r:embed="rId4"/>
          <a:stretch>
            <a:fillRect/>
          </a:stretch>
        </p:blipFill>
        <p:spPr>
          <a:xfrm>
            <a:off x="482948" y="2095500"/>
            <a:ext cx="3695700" cy="2667000"/>
          </a:xfrm>
          <a:prstGeom prst="rect">
            <a:avLst/>
          </a:prstGeom>
        </p:spPr>
      </p:pic>
    </p:spTree>
    <p:extLst>
      <p:ext uri="{BB962C8B-B14F-4D97-AF65-F5344CB8AC3E}">
        <p14:creationId xmlns:p14="http://schemas.microsoft.com/office/powerpoint/2010/main" val="1080498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fill="hold" nodeType="withEffect">
                                  <p:stCondLst>
                                    <p:cond delay="0"/>
                                  </p:stCondLst>
                                  <p:childTnLst>
                                    <p:animMotion origin="layout" path="M 0.08125 -0.00208 L 0.25 1.11111E-6 " pathEditMode="relative" rAng="0" ptsTypes="AA">
                                      <p:cBhvr>
                                        <p:cTn id="6" dur="10000" fill="hold"/>
                                        <p:tgtEl>
                                          <p:spTgt spid="40"/>
                                        </p:tgtEl>
                                        <p:attrNameLst>
                                          <p:attrName>ppt_x</p:attrName>
                                          <p:attrName>ppt_y</p:attrName>
                                        </p:attrNameLst>
                                      </p:cBhvr>
                                      <p:rCtr x="8438"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a:extLst>
              <a:ext uri="{FF2B5EF4-FFF2-40B4-BE49-F238E27FC236}">
                <a16:creationId xmlns="" xmlns:a16="http://schemas.microsoft.com/office/drawing/2014/main" id="{73D8F8DE-B516-4A5F-A94B-3E33BF4102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021"/>
            <a:ext cx="12192000" cy="6995884"/>
          </a:xfrm>
          <a:prstGeom prst="rect">
            <a:avLst/>
          </a:prstGeom>
        </p:spPr>
      </p:pic>
      <p:sp>
        <p:nvSpPr>
          <p:cNvPr id="5" name="Rectángulo 4">
            <a:extLst>
              <a:ext uri="{FF2B5EF4-FFF2-40B4-BE49-F238E27FC236}">
                <a16:creationId xmlns="" xmlns:a16="http://schemas.microsoft.com/office/drawing/2014/main" id="{7B8ABFAD-F8C5-F031-5BD0-A85D88842766}"/>
              </a:ext>
            </a:extLst>
          </p:cNvPr>
          <p:cNvSpPr/>
          <p:nvPr/>
        </p:nvSpPr>
        <p:spPr>
          <a:xfrm>
            <a:off x="0" y="1041583"/>
            <a:ext cx="2188396" cy="335154"/>
          </a:xfrm>
          <a:prstGeom prst="rect">
            <a:avLst/>
          </a:prstGeom>
          <a:solidFill>
            <a:srgbClr val="0010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Rectángulo 9">
            <a:extLst>
              <a:ext uri="{FF2B5EF4-FFF2-40B4-BE49-F238E27FC236}">
                <a16:creationId xmlns="" xmlns:a16="http://schemas.microsoft.com/office/drawing/2014/main" id="{39E24556-1D3C-458A-819B-1D44B3699706}"/>
              </a:ext>
            </a:extLst>
          </p:cNvPr>
          <p:cNvSpPr/>
          <p:nvPr/>
        </p:nvSpPr>
        <p:spPr>
          <a:xfrm>
            <a:off x="306307" y="1041583"/>
            <a:ext cx="5512602" cy="2062103"/>
          </a:xfrm>
          <a:prstGeom prst="rect">
            <a:avLst/>
          </a:prstGeom>
          <a:noFill/>
        </p:spPr>
        <p:txBody>
          <a:bodyPr wrap="square" lIns="91440" tIns="45720" rIns="91440" bIns="45720">
            <a:spAutoFit/>
          </a:bodyPr>
          <a:lstStyle/>
          <a:p>
            <a:r>
              <a:rPr lang="es-EC" sz="1550" b="1" dirty="0">
                <a:solidFill>
                  <a:schemeClr val="bg1"/>
                </a:solidFill>
                <a:latin typeface="Century Gothic" panose="020B0502020202020204" pitchFamily="34" charset="0"/>
              </a:rPr>
              <a:t>COMPROMISO 5:</a:t>
            </a:r>
          </a:p>
          <a:p>
            <a:endParaRPr lang="es-EC" sz="1550" b="1" dirty="0">
              <a:latin typeface="Century Gothic" panose="020B0502020202020204" pitchFamily="34" charset="0"/>
            </a:endParaRPr>
          </a:p>
          <a:p>
            <a:pPr algn="ctr"/>
            <a:r>
              <a:rPr lang="es-EC" sz="1550" u="sng" dirty="0">
                <a:latin typeface="Century Gothic" panose="020B0502020202020204" pitchFamily="34" charset="0"/>
              </a:rPr>
              <a:t>Asamblea local ciudadana</a:t>
            </a:r>
            <a:r>
              <a:rPr lang="es-EC" sz="1550" b="1" dirty="0">
                <a:latin typeface="Century Gothic" panose="020B0502020202020204" pitchFamily="34" charset="0"/>
              </a:rPr>
              <a:t> </a:t>
            </a:r>
          </a:p>
          <a:p>
            <a:pPr algn="ctr"/>
            <a:r>
              <a:rPr lang="es-EC" sz="1550" b="1" dirty="0">
                <a:latin typeface="Century Gothic" panose="020B0502020202020204" pitchFamily="34" charset="0"/>
              </a:rPr>
              <a:t> </a:t>
            </a:r>
            <a:endParaRPr lang="es-EC" sz="1550" dirty="0">
              <a:latin typeface="Century Gothic" panose="020B0502020202020204" pitchFamily="34" charset="0"/>
            </a:endParaRPr>
          </a:p>
          <a:p>
            <a:pPr algn="just"/>
            <a:r>
              <a:rPr lang="es-MX" sz="1550" i="1" dirty="0">
                <a:latin typeface="Century Gothic" panose="020B0502020202020204" pitchFamily="34" charset="0"/>
              </a:rPr>
              <a:t>Qué en el tercer trimestre de 2023 se presente el “Programa para la Protección del Agua y Ecosistemas Frágiles”</a:t>
            </a:r>
            <a:endParaRPr lang="es-EC" sz="1550" i="1" dirty="0">
              <a:latin typeface="Century Gothic" panose="020B0502020202020204" pitchFamily="34" charset="0"/>
            </a:endParaRPr>
          </a:p>
          <a:p>
            <a:pPr algn="just"/>
            <a:endParaRPr lang="es-ES" sz="1600" b="0" cap="none" spc="0" dirty="0">
              <a:ln w="0"/>
              <a:effectLst>
                <a:outerShdw blurRad="38100" dist="19050" dir="2700000" algn="tl" rotWithShape="0">
                  <a:schemeClr val="dk1">
                    <a:alpha val="40000"/>
                  </a:schemeClr>
                </a:outerShdw>
              </a:effectLst>
              <a:latin typeface="Century Gothic" panose="020B0502020202020204" pitchFamily="34" charset="0"/>
            </a:endParaRPr>
          </a:p>
        </p:txBody>
      </p:sp>
      <p:sp>
        <p:nvSpPr>
          <p:cNvPr id="11" name="Rectángulo 10">
            <a:extLst>
              <a:ext uri="{FF2B5EF4-FFF2-40B4-BE49-F238E27FC236}">
                <a16:creationId xmlns="" xmlns:a16="http://schemas.microsoft.com/office/drawing/2014/main" id="{D8B23866-BB30-4E22-9590-00BEDFAEFAA5}"/>
              </a:ext>
            </a:extLst>
          </p:cNvPr>
          <p:cNvSpPr/>
          <p:nvPr/>
        </p:nvSpPr>
        <p:spPr>
          <a:xfrm>
            <a:off x="306307" y="2894582"/>
            <a:ext cx="5512602" cy="4278094"/>
          </a:xfrm>
          <a:prstGeom prst="rect">
            <a:avLst/>
          </a:prstGeom>
          <a:noFill/>
        </p:spPr>
        <p:txBody>
          <a:bodyPr wrap="square" lIns="91440" tIns="45720" rIns="91440" bIns="45720">
            <a:spAutoFit/>
          </a:bodyPr>
          <a:lstStyle/>
          <a:p>
            <a:pPr algn="just"/>
            <a:r>
              <a:rPr lang="es-EC" sz="1550" b="1" dirty="0">
                <a:latin typeface="Century Gothic" panose="020B0502020202020204" pitchFamily="34" charset="0"/>
              </a:rPr>
              <a:t>RESPUESTA: </a:t>
            </a:r>
            <a:endParaRPr lang="es-MX" sz="1550" dirty="0">
              <a:latin typeface="Century Gothic" panose="020B0502020202020204" pitchFamily="34" charset="0"/>
            </a:endParaRPr>
          </a:p>
          <a:p>
            <a:pPr algn="just"/>
            <a:r>
              <a:rPr lang="es-MX" sz="1550" dirty="0">
                <a:latin typeface="Century Gothic" panose="020B0502020202020204" pitchFamily="34" charset="0"/>
              </a:rPr>
              <a:t>Por parte de la UGA de la EMAPASR-EP se elaboraron tres proyectos alineados con los objetivos de las ACMUS, 1) Diseño e impresión de afiches informativos respecto a la difusión de la ordenanza ACMUS, 2) Fabricación e Instalación de letreros informativos de identificación de los bloques en áreas de ACMUS, 3) Elaboración de un programa de Educación Ambiental mediante consultoría, proyectos que se presentaron y fueron aprobados por el Comité de Cogestión para la asignación de recursos por parte del GAD Municipal de Santa Rosa. Además se contrató la consultoría de restauración ambiental en zonas degradadas en la microcuenca alta del cantón Santa Rosa, proyecto que ya se está implementando en el ejercicio fiscal 2024. </a:t>
            </a:r>
            <a:endParaRPr lang="es-EC" sz="1550" dirty="0">
              <a:latin typeface="Century Gothic" panose="020B0502020202020204" pitchFamily="34" charset="0"/>
            </a:endParaRPr>
          </a:p>
          <a:p>
            <a:pPr algn="just"/>
            <a:endParaRPr lang="es-ES" sz="1600" b="0" cap="none" spc="0" dirty="0">
              <a:ln w="0"/>
              <a:effectLst>
                <a:outerShdw blurRad="38100" dist="19050" dir="2700000" algn="tl" rotWithShape="0">
                  <a:schemeClr val="dk1">
                    <a:alpha val="40000"/>
                  </a:schemeClr>
                </a:outerShdw>
              </a:effectLst>
              <a:latin typeface="Century Gothic" panose="020B0502020202020204" pitchFamily="34" charset="0"/>
            </a:endParaRPr>
          </a:p>
        </p:txBody>
      </p:sp>
      <p:pic>
        <p:nvPicPr>
          <p:cNvPr id="3" name="Imagen 2">
            <a:extLst>
              <a:ext uri="{FF2B5EF4-FFF2-40B4-BE49-F238E27FC236}">
                <a16:creationId xmlns="" xmlns:a16="http://schemas.microsoft.com/office/drawing/2014/main" id="{EBCC9A60-1038-4325-8AEB-0BB63742C958}"/>
              </a:ext>
            </a:extLst>
          </p:cNvPr>
          <p:cNvPicPr>
            <a:picLocks noChangeAspect="1"/>
          </p:cNvPicPr>
          <p:nvPr/>
        </p:nvPicPr>
        <p:blipFill rotWithShape="1">
          <a:blip r:embed="rId3"/>
          <a:srcRect r="7658"/>
          <a:stretch/>
        </p:blipFill>
        <p:spPr>
          <a:xfrm>
            <a:off x="9712036" y="12021"/>
            <a:ext cx="2479964" cy="3779116"/>
          </a:xfrm>
          <a:prstGeom prst="rect">
            <a:avLst/>
          </a:prstGeom>
        </p:spPr>
      </p:pic>
      <p:pic>
        <p:nvPicPr>
          <p:cNvPr id="4" name="Imagen 3">
            <a:extLst>
              <a:ext uri="{FF2B5EF4-FFF2-40B4-BE49-F238E27FC236}">
                <a16:creationId xmlns="" xmlns:a16="http://schemas.microsoft.com/office/drawing/2014/main" id="{D3F04F71-4AD9-4BA5-BC1B-8690105545F1}"/>
              </a:ext>
            </a:extLst>
          </p:cNvPr>
          <p:cNvPicPr>
            <a:picLocks noChangeAspect="1"/>
          </p:cNvPicPr>
          <p:nvPr/>
        </p:nvPicPr>
        <p:blipFill>
          <a:blip r:embed="rId4"/>
          <a:stretch>
            <a:fillRect/>
          </a:stretch>
        </p:blipFill>
        <p:spPr>
          <a:xfrm>
            <a:off x="6096000" y="3562013"/>
            <a:ext cx="2355273" cy="3445892"/>
          </a:xfrm>
          <a:prstGeom prst="rect">
            <a:avLst/>
          </a:prstGeom>
        </p:spPr>
      </p:pic>
      <p:pic>
        <p:nvPicPr>
          <p:cNvPr id="12" name="Imagen 11">
            <a:extLst>
              <a:ext uri="{FF2B5EF4-FFF2-40B4-BE49-F238E27FC236}">
                <a16:creationId xmlns="" xmlns:a16="http://schemas.microsoft.com/office/drawing/2014/main" id="{BBD86CD5-0C1E-4EFE-88D2-A1051FB0AE25}"/>
              </a:ext>
            </a:extLst>
          </p:cNvPr>
          <p:cNvPicPr>
            <a:picLocks noChangeAspect="1"/>
          </p:cNvPicPr>
          <p:nvPr/>
        </p:nvPicPr>
        <p:blipFill rotWithShape="1">
          <a:blip r:embed="rId5"/>
          <a:srcRect l="2240" r="1170"/>
          <a:stretch/>
        </p:blipFill>
        <p:spPr>
          <a:xfrm>
            <a:off x="7958887" y="1613789"/>
            <a:ext cx="2355273" cy="3654463"/>
          </a:xfrm>
          <a:prstGeom prst="rect">
            <a:avLst/>
          </a:prstGeom>
        </p:spPr>
      </p:pic>
      <p:pic>
        <p:nvPicPr>
          <p:cNvPr id="2" name="Imagen 1">
            <a:extLst>
              <a:ext uri="{FF2B5EF4-FFF2-40B4-BE49-F238E27FC236}">
                <a16:creationId xmlns="" xmlns:a16="http://schemas.microsoft.com/office/drawing/2014/main" id="{E9DCAAE2-A2B1-3A28-903C-5A3EA339A44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9963" y="177766"/>
            <a:ext cx="1125091" cy="809645"/>
          </a:xfrm>
          <a:prstGeom prst="rect">
            <a:avLst/>
          </a:prstGeom>
        </p:spPr>
      </p:pic>
    </p:spTree>
    <p:extLst>
      <p:ext uri="{BB962C8B-B14F-4D97-AF65-F5344CB8AC3E}">
        <p14:creationId xmlns:p14="http://schemas.microsoft.com/office/powerpoint/2010/main" val="23003620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a:extLst>
              <a:ext uri="{FF2B5EF4-FFF2-40B4-BE49-F238E27FC236}">
                <a16:creationId xmlns="" xmlns:a16="http://schemas.microsoft.com/office/drawing/2014/main" id="{19347819-17AA-4EF1-A85D-28F8880858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95884"/>
          </a:xfrm>
          <a:prstGeom prst="rect">
            <a:avLst/>
          </a:prstGeom>
        </p:spPr>
      </p:pic>
      <p:sp>
        <p:nvSpPr>
          <p:cNvPr id="5" name="Rectángulo 4">
            <a:extLst>
              <a:ext uri="{FF2B5EF4-FFF2-40B4-BE49-F238E27FC236}">
                <a16:creationId xmlns="" xmlns:a16="http://schemas.microsoft.com/office/drawing/2014/main" id="{F260593B-CD2C-E821-2D55-5A1EB4D1940C}"/>
              </a:ext>
            </a:extLst>
          </p:cNvPr>
          <p:cNvSpPr/>
          <p:nvPr/>
        </p:nvSpPr>
        <p:spPr>
          <a:xfrm>
            <a:off x="0" y="994767"/>
            <a:ext cx="2188396" cy="339127"/>
          </a:xfrm>
          <a:prstGeom prst="rect">
            <a:avLst/>
          </a:prstGeom>
          <a:solidFill>
            <a:srgbClr val="0010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Rectángulo 7">
            <a:extLst>
              <a:ext uri="{FF2B5EF4-FFF2-40B4-BE49-F238E27FC236}">
                <a16:creationId xmlns="" xmlns:a16="http://schemas.microsoft.com/office/drawing/2014/main" id="{DFD81F66-402B-4A03-84C9-71FBE127FF45}"/>
              </a:ext>
            </a:extLst>
          </p:cNvPr>
          <p:cNvSpPr/>
          <p:nvPr/>
        </p:nvSpPr>
        <p:spPr>
          <a:xfrm>
            <a:off x="6096000" y="0"/>
            <a:ext cx="6096000" cy="6858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pic>
        <p:nvPicPr>
          <p:cNvPr id="7" name="Imagen 6">
            <a:extLst>
              <a:ext uri="{FF2B5EF4-FFF2-40B4-BE49-F238E27FC236}">
                <a16:creationId xmlns="" xmlns:a16="http://schemas.microsoft.com/office/drawing/2014/main" id="{FAE2DC40-42A6-48E0-8FE8-3F3CEFAF4111}"/>
              </a:ext>
            </a:extLst>
          </p:cNvPr>
          <p:cNvPicPr>
            <a:picLocks noChangeAspect="1"/>
          </p:cNvPicPr>
          <p:nvPr/>
        </p:nvPicPr>
        <p:blipFill rotWithShape="1">
          <a:blip r:embed="rId3"/>
          <a:srcRect l="25313" t="16080" r="27444" b="7732"/>
          <a:stretch/>
        </p:blipFill>
        <p:spPr>
          <a:xfrm>
            <a:off x="6413684" y="140356"/>
            <a:ext cx="5791198" cy="5250873"/>
          </a:xfrm>
          <a:prstGeom prst="rect">
            <a:avLst/>
          </a:prstGeom>
        </p:spPr>
      </p:pic>
      <p:pic>
        <p:nvPicPr>
          <p:cNvPr id="2" name="Imagen 1"/>
          <p:cNvPicPr>
            <a:picLocks noChangeAspect="1"/>
          </p:cNvPicPr>
          <p:nvPr/>
        </p:nvPicPr>
        <p:blipFill rotWithShape="1">
          <a:blip r:embed="rId4"/>
          <a:srcRect l="1923" r="1602"/>
          <a:stretch/>
        </p:blipFill>
        <p:spPr>
          <a:xfrm>
            <a:off x="6095999" y="5556329"/>
            <a:ext cx="6109063" cy="1136571"/>
          </a:xfrm>
          <a:prstGeom prst="rect">
            <a:avLst/>
          </a:prstGeom>
        </p:spPr>
      </p:pic>
      <p:sp>
        <p:nvSpPr>
          <p:cNvPr id="10" name="Rectángulo 9">
            <a:extLst>
              <a:ext uri="{FF2B5EF4-FFF2-40B4-BE49-F238E27FC236}">
                <a16:creationId xmlns="" xmlns:a16="http://schemas.microsoft.com/office/drawing/2014/main" id="{9D68799F-A175-4731-BD53-AEE092EBAF22}"/>
              </a:ext>
            </a:extLst>
          </p:cNvPr>
          <p:cNvSpPr/>
          <p:nvPr/>
        </p:nvSpPr>
        <p:spPr>
          <a:xfrm>
            <a:off x="295518" y="1006788"/>
            <a:ext cx="5495682" cy="3046988"/>
          </a:xfrm>
          <a:prstGeom prst="rect">
            <a:avLst/>
          </a:prstGeom>
          <a:noFill/>
        </p:spPr>
        <p:txBody>
          <a:bodyPr wrap="square" lIns="91440" tIns="45720" rIns="91440" bIns="45720">
            <a:spAutoFit/>
          </a:bodyPr>
          <a:lstStyle/>
          <a:p>
            <a:pPr algn="just"/>
            <a:r>
              <a:rPr lang="es-EC" sz="1600" b="1" dirty="0">
                <a:solidFill>
                  <a:schemeClr val="bg1"/>
                </a:solidFill>
                <a:latin typeface="Century Gothic" panose="020B0502020202020204" pitchFamily="34" charset="0"/>
              </a:rPr>
              <a:t>COMPROMISO 6:</a:t>
            </a:r>
          </a:p>
          <a:p>
            <a:pPr algn="just"/>
            <a:endParaRPr lang="es-EC" sz="1600" b="1" dirty="0">
              <a:latin typeface="Century Gothic" panose="020B0502020202020204" pitchFamily="34" charset="0"/>
            </a:endParaRPr>
          </a:p>
          <a:p>
            <a:pPr algn="ctr"/>
            <a:r>
              <a:rPr lang="es-EC" sz="1600" u="sng" dirty="0">
                <a:latin typeface="Century Gothic" panose="020B0502020202020204" pitchFamily="34" charset="0"/>
              </a:rPr>
              <a:t>Asamblea local ciudadana</a:t>
            </a:r>
            <a:r>
              <a:rPr lang="es-EC" sz="1600" b="1" dirty="0">
                <a:latin typeface="Century Gothic" panose="020B0502020202020204" pitchFamily="34" charset="0"/>
              </a:rPr>
              <a:t>  </a:t>
            </a:r>
          </a:p>
          <a:p>
            <a:pPr algn="ctr"/>
            <a:endParaRPr lang="es-EC" sz="1600" dirty="0">
              <a:latin typeface="Century Gothic" panose="020B0502020202020204" pitchFamily="34" charset="0"/>
            </a:endParaRPr>
          </a:p>
          <a:p>
            <a:pPr algn="just"/>
            <a:r>
              <a:rPr lang="es-MX" sz="1600" i="1" dirty="0">
                <a:latin typeface="Century Gothic" panose="020B0502020202020204" pitchFamily="34" charset="0"/>
              </a:rPr>
              <a:t>Qué la EMAPASR-EP solicite al GADM-SR la asignación en su presupuesto anual de inversión social, los recursos suficientes y necesarios para la protección ambiental y el manejo técnico de las ACMUS, en cumplimiento de lo que determina la Ordenanza de las ACMUS aprobada por el Concejo Cantonal el 10 de diciembre de 2021</a:t>
            </a:r>
            <a:endParaRPr lang="es-EC" sz="1600" i="1" dirty="0">
              <a:latin typeface="Century Gothic" panose="020B0502020202020204" pitchFamily="34" charset="0"/>
            </a:endParaRPr>
          </a:p>
          <a:p>
            <a:pPr algn="just"/>
            <a:endParaRPr lang="es-ES" sz="1600" b="0" cap="none" spc="0" dirty="0">
              <a:ln w="0"/>
              <a:effectLst>
                <a:outerShdw blurRad="38100" dist="19050" dir="2700000" algn="tl" rotWithShape="0">
                  <a:schemeClr val="dk1">
                    <a:alpha val="40000"/>
                  </a:schemeClr>
                </a:outerShdw>
              </a:effectLst>
              <a:latin typeface="Century Gothic" panose="020B0502020202020204" pitchFamily="34" charset="0"/>
            </a:endParaRPr>
          </a:p>
        </p:txBody>
      </p:sp>
      <p:sp>
        <p:nvSpPr>
          <p:cNvPr id="11" name="Rectángulo 10">
            <a:extLst>
              <a:ext uri="{FF2B5EF4-FFF2-40B4-BE49-F238E27FC236}">
                <a16:creationId xmlns="" xmlns:a16="http://schemas.microsoft.com/office/drawing/2014/main" id="{A7495290-21FE-403A-9588-F515766934C6}"/>
              </a:ext>
            </a:extLst>
          </p:cNvPr>
          <p:cNvSpPr/>
          <p:nvPr/>
        </p:nvSpPr>
        <p:spPr>
          <a:xfrm>
            <a:off x="308400" y="3786614"/>
            <a:ext cx="5495681" cy="3093154"/>
          </a:xfrm>
          <a:prstGeom prst="rect">
            <a:avLst/>
          </a:prstGeom>
          <a:noFill/>
        </p:spPr>
        <p:txBody>
          <a:bodyPr wrap="square" lIns="91440" tIns="45720" rIns="91440" bIns="45720">
            <a:spAutoFit/>
          </a:bodyPr>
          <a:lstStyle/>
          <a:p>
            <a:r>
              <a:rPr lang="es-EC" sz="1500" b="1" dirty="0">
                <a:latin typeface="Century Gothic" panose="020B0502020202020204" pitchFamily="34" charset="0"/>
              </a:rPr>
              <a:t>RESPUESTA: </a:t>
            </a:r>
            <a:endParaRPr lang="es-EC" sz="1500" dirty="0">
              <a:latin typeface="Century Gothic" panose="020B0502020202020204" pitchFamily="34" charset="0"/>
            </a:endParaRPr>
          </a:p>
          <a:p>
            <a:pPr algn="just"/>
            <a:r>
              <a:rPr lang="es-MX" sz="1500" dirty="0">
                <a:latin typeface="Century Gothic" panose="020B0502020202020204" pitchFamily="34" charset="0"/>
              </a:rPr>
              <a:t>En la elaboración del POA 2023 se incluyeron por parte del GAD Municipal de Santa Rosa el valor de USD 10,000.00 destinados a la ejecución de actividades previstas en la ordenanza ACMUS para ser transferidos a una cuenta especial de la EMAPASR-EP, de igual manera en la proyección de ingresos del año 2023 de la EMAPASR-EP se incluyó el valor de la transferencia del GAD Municipal de Sta. Rosa, sin embargo lo expuesto no se pudo concretar por el pronunciamiento del banco central donde se recomienda reformar la ordenanza para la creación de esa cuenta especial. </a:t>
            </a:r>
            <a:endParaRPr lang="es-EC" sz="1500" dirty="0">
              <a:latin typeface="Century Gothic" panose="020B0502020202020204" pitchFamily="34" charset="0"/>
            </a:endParaRPr>
          </a:p>
          <a:p>
            <a:pPr algn="just"/>
            <a:endParaRPr lang="es-ES" sz="1500" b="0" cap="none" spc="0" dirty="0">
              <a:ln w="0"/>
              <a:effectLst>
                <a:outerShdw blurRad="38100" dist="19050" dir="2700000" algn="tl" rotWithShape="0">
                  <a:schemeClr val="dk1">
                    <a:alpha val="40000"/>
                  </a:schemeClr>
                </a:outerShdw>
              </a:effectLst>
              <a:latin typeface="Century Gothic" panose="020B0502020202020204" pitchFamily="34" charset="0"/>
            </a:endParaRPr>
          </a:p>
        </p:txBody>
      </p:sp>
      <p:sp>
        <p:nvSpPr>
          <p:cNvPr id="3" name="Rectángulo 2"/>
          <p:cNvSpPr/>
          <p:nvPr/>
        </p:nvSpPr>
        <p:spPr>
          <a:xfrm>
            <a:off x="6095999" y="5743978"/>
            <a:ext cx="6096002" cy="19318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4" name="Imagen 3">
            <a:extLst>
              <a:ext uri="{FF2B5EF4-FFF2-40B4-BE49-F238E27FC236}">
                <a16:creationId xmlns="" xmlns:a16="http://schemas.microsoft.com/office/drawing/2014/main" id="{1E6A6327-6666-1666-160B-065A106989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8188" y="144140"/>
            <a:ext cx="1125091" cy="809645"/>
          </a:xfrm>
          <a:prstGeom prst="rect">
            <a:avLst/>
          </a:prstGeom>
        </p:spPr>
      </p:pic>
    </p:spTree>
    <p:extLst>
      <p:ext uri="{BB962C8B-B14F-4D97-AF65-F5344CB8AC3E}">
        <p14:creationId xmlns:p14="http://schemas.microsoft.com/office/powerpoint/2010/main" val="41486022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a:extLst>
              <a:ext uri="{FF2B5EF4-FFF2-40B4-BE49-F238E27FC236}">
                <a16:creationId xmlns="" xmlns:a16="http://schemas.microsoft.com/office/drawing/2014/main" id="{7C67B837-7ACC-47C1-8EDE-946954B090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021"/>
            <a:ext cx="12192000" cy="6995884"/>
          </a:xfrm>
          <a:prstGeom prst="rect">
            <a:avLst/>
          </a:prstGeom>
        </p:spPr>
      </p:pic>
      <p:sp>
        <p:nvSpPr>
          <p:cNvPr id="3" name="Rectángulo 2">
            <a:extLst>
              <a:ext uri="{FF2B5EF4-FFF2-40B4-BE49-F238E27FC236}">
                <a16:creationId xmlns="" xmlns:a16="http://schemas.microsoft.com/office/drawing/2014/main" id="{2D062692-7498-33C0-B483-535E2BFC5B9D}"/>
              </a:ext>
            </a:extLst>
          </p:cNvPr>
          <p:cNvSpPr/>
          <p:nvPr/>
        </p:nvSpPr>
        <p:spPr>
          <a:xfrm>
            <a:off x="0" y="1133618"/>
            <a:ext cx="2208944" cy="304764"/>
          </a:xfrm>
          <a:prstGeom prst="rect">
            <a:avLst/>
          </a:prstGeom>
          <a:solidFill>
            <a:srgbClr val="0010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 name="Rectángulo 6">
            <a:extLst>
              <a:ext uri="{FF2B5EF4-FFF2-40B4-BE49-F238E27FC236}">
                <a16:creationId xmlns="" xmlns:a16="http://schemas.microsoft.com/office/drawing/2014/main" id="{799CFB16-F1B5-4ADC-8BA1-F06BFE307CB9}"/>
              </a:ext>
            </a:extLst>
          </p:cNvPr>
          <p:cNvSpPr/>
          <p:nvPr/>
        </p:nvSpPr>
        <p:spPr>
          <a:xfrm>
            <a:off x="6096000" y="0"/>
            <a:ext cx="6096000" cy="6858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9" name="Rectángulo 8">
            <a:extLst>
              <a:ext uri="{FF2B5EF4-FFF2-40B4-BE49-F238E27FC236}">
                <a16:creationId xmlns="" xmlns:a16="http://schemas.microsoft.com/office/drawing/2014/main" id="{A812DCE3-8BF9-49EE-88CB-7854E23201F6}"/>
              </a:ext>
            </a:extLst>
          </p:cNvPr>
          <p:cNvSpPr/>
          <p:nvPr/>
        </p:nvSpPr>
        <p:spPr>
          <a:xfrm>
            <a:off x="345346" y="1133618"/>
            <a:ext cx="5431339" cy="2554545"/>
          </a:xfrm>
          <a:prstGeom prst="rect">
            <a:avLst/>
          </a:prstGeom>
          <a:noFill/>
        </p:spPr>
        <p:txBody>
          <a:bodyPr wrap="square" lIns="91440" tIns="45720" rIns="91440" bIns="45720">
            <a:spAutoFit/>
          </a:bodyPr>
          <a:lstStyle/>
          <a:p>
            <a:pPr algn="just"/>
            <a:r>
              <a:rPr lang="es-EC" sz="1600" b="1" dirty="0">
                <a:solidFill>
                  <a:schemeClr val="bg1"/>
                </a:solidFill>
                <a:latin typeface="Century Gothic" panose="020B0502020202020204" pitchFamily="34" charset="0"/>
              </a:rPr>
              <a:t>COMPROMISO 7: </a:t>
            </a:r>
          </a:p>
          <a:p>
            <a:pPr algn="just"/>
            <a:endParaRPr lang="es-EC" sz="1600" b="1" dirty="0">
              <a:solidFill>
                <a:schemeClr val="bg1"/>
              </a:solidFill>
              <a:latin typeface="Century Gothic" panose="020B0502020202020204" pitchFamily="34" charset="0"/>
            </a:endParaRPr>
          </a:p>
          <a:p>
            <a:pPr algn="ctr"/>
            <a:r>
              <a:rPr lang="es-EC" sz="1600" u="sng" dirty="0">
                <a:latin typeface="Century Gothic" panose="020B0502020202020204" pitchFamily="34" charset="0"/>
              </a:rPr>
              <a:t>Asamblea local ciudadana</a:t>
            </a:r>
            <a:r>
              <a:rPr lang="es-EC" sz="1600" b="1" dirty="0">
                <a:latin typeface="Century Gothic" panose="020B0502020202020204" pitchFamily="34" charset="0"/>
              </a:rPr>
              <a:t> </a:t>
            </a:r>
          </a:p>
          <a:p>
            <a:pPr algn="ctr"/>
            <a:endParaRPr lang="es-EC" sz="1600" dirty="0">
              <a:latin typeface="Century Gothic" panose="020B0502020202020204" pitchFamily="34" charset="0"/>
            </a:endParaRPr>
          </a:p>
          <a:p>
            <a:pPr algn="just"/>
            <a:r>
              <a:rPr lang="es-MX" sz="1600" i="1" dirty="0">
                <a:latin typeface="Century Gothic" panose="020B0502020202020204" pitchFamily="34" charset="0"/>
              </a:rPr>
              <a:t>Qué hasta el cuarto trimestre del 2023 se cumpla con la apertura de la “Subcuenta Especial para la Protección de Fuentes de Agua” a través del proceso de implementación de las Normas Internacionales de Información Financiera (NIIF).</a:t>
            </a:r>
            <a:endParaRPr lang="es-EC" sz="1600" i="1" dirty="0">
              <a:latin typeface="Century Gothic" panose="020B0502020202020204" pitchFamily="34" charset="0"/>
            </a:endParaRPr>
          </a:p>
          <a:p>
            <a:pPr algn="just"/>
            <a:endParaRPr lang="es-ES" sz="1600" b="0" cap="none" spc="0" dirty="0">
              <a:ln w="0"/>
              <a:effectLst>
                <a:outerShdw blurRad="38100" dist="19050" dir="2700000" algn="tl" rotWithShape="0">
                  <a:schemeClr val="dk1">
                    <a:alpha val="40000"/>
                  </a:schemeClr>
                </a:outerShdw>
              </a:effectLst>
              <a:latin typeface="Century Gothic" panose="020B0502020202020204" pitchFamily="34" charset="0"/>
            </a:endParaRPr>
          </a:p>
        </p:txBody>
      </p:sp>
      <p:sp>
        <p:nvSpPr>
          <p:cNvPr id="10" name="Rectángulo 9">
            <a:extLst>
              <a:ext uri="{FF2B5EF4-FFF2-40B4-BE49-F238E27FC236}">
                <a16:creationId xmlns="" xmlns:a16="http://schemas.microsoft.com/office/drawing/2014/main" id="{0B70239F-7955-48B5-A6FE-D5CC7AD356BF}"/>
              </a:ext>
            </a:extLst>
          </p:cNvPr>
          <p:cNvSpPr/>
          <p:nvPr/>
        </p:nvSpPr>
        <p:spPr>
          <a:xfrm>
            <a:off x="345345" y="3564791"/>
            <a:ext cx="5431339" cy="3293209"/>
          </a:xfrm>
          <a:prstGeom prst="rect">
            <a:avLst/>
          </a:prstGeom>
          <a:noFill/>
        </p:spPr>
        <p:txBody>
          <a:bodyPr wrap="square" lIns="91440" tIns="45720" rIns="91440" bIns="45720">
            <a:spAutoFit/>
          </a:bodyPr>
          <a:lstStyle/>
          <a:p>
            <a:pPr algn="just"/>
            <a:r>
              <a:rPr lang="es-EC" sz="1600" b="1" dirty="0">
                <a:latin typeface="Century Gothic" panose="020B0502020202020204" pitchFamily="34" charset="0"/>
              </a:rPr>
              <a:t>RESPUESTA: </a:t>
            </a:r>
          </a:p>
          <a:p>
            <a:pPr algn="just"/>
            <a:r>
              <a:rPr lang="es-EC" sz="1600" b="1" dirty="0">
                <a:latin typeface="Century Gothic" panose="020B0502020202020204" pitchFamily="34" charset="0"/>
              </a:rPr>
              <a:t> </a:t>
            </a:r>
            <a:r>
              <a:rPr lang="es-MX" sz="1600" dirty="0">
                <a:latin typeface="Century Gothic" panose="020B0502020202020204" pitchFamily="34" charset="0"/>
              </a:rPr>
              <a:t>Con fecha 10 de noviembre de 2023, mediante Oficio No. MEF-STN-2023-2802-O suscrito por el </a:t>
            </a:r>
            <a:r>
              <a:rPr lang="es-MX" sz="1600" dirty="0" err="1">
                <a:latin typeface="Century Gothic" panose="020B0502020202020204" pitchFamily="34" charset="0"/>
              </a:rPr>
              <a:t>Cpa</a:t>
            </a:r>
            <a:r>
              <a:rPr lang="es-MX" sz="1600" dirty="0">
                <a:latin typeface="Century Gothic" panose="020B0502020202020204" pitchFamily="34" charset="0"/>
              </a:rPr>
              <a:t>. Humberto Eduardo Ramírez </a:t>
            </a:r>
            <a:r>
              <a:rPr lang="es-MX" sz="1600" dirty="0" err="1">
                <a:latin typeface="Century Gothic" panose="020B0502020202020204" pitchFamily="34" charset="0"/>
              </a:rPr>
              <a:t>Ramírez</a:t>
            </a:r>
            <a:r>
              <a:rPr lang="es-MX" sz="1600" dirty="0">
                <a:latin typeface="Century Gothic" panose="020B0502020202020204" pitchFamily="34" charset="0"/>
              </a:rPr>
              <a:t>, Subsecretario del Tesoro Nacional quien se pronuncia ante solicitud de apertura (Carta Ciudadano Nro. CIUDADANO-CIU-2023-49577) de la cuenta especial por parte de la EMAPASR-EP, indicando que la autorización de apertura de la cuenta no procede, siendo necesario realizar la reforma de la ordenanza ACMUS respecto a los recursos a transferir por parte del GAD Municipal de Santa Rosa. </a:t>
            </a:r>
            <a:endParaRPr lang="es-EC" sz="1600" dirty="0">
              <a:latin typeface="Century Gothic" panose="020B0502020202020204" pitchFamily="34" charset="0"/>
            </a:endParaRPr>
          </a:p>
          <a:p>
            <a:pPr algn="just"/>
            <a:endParaRPr lang="es-ES" sz="1600" b="0" cap="none" spc="0" dirty="0">
              <a:ln w="0"/>
              <a:effectLst>
                <a:outerShdw blurRad="38100" dist="19050" dir="2700000" algn="tl" rotWithShape="0">
                  <a:schemeClr val="dk1">
                    <a:alpha val="40000"/>
                  </a:schemeClr>
                </a:outerShdw>
              </a:effectLst>
              <a:latin typeface="Century Gothic" panose="020B0502020202020204" pitchFamily="34" charset="0"/>
            </a:endParaRPr>
          </a:p>
        </p:txBody>
      </p:sp>
      <p:pic>
        <p:nvPicPr>
          <p:cNvPr id="11" name="Imagen 10">
            <a:extLst>
              <a:ext uri="{FF2B5EF4-FFF2-40B4-BE49-F238E27FC236}">
                <a16:creationId xmlns="" xmlns:a16="http://schemas.microsoft.com/office/drawing/2014/main" id="{449ED251-FEC9-4CD2-AF4E-62F93E2F4CA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6096000" y="3429000"/>
            <a:ext cx="6096000" cy="3429000"/>
          </a:xfrm>
          <a:prstGeom prst="rect">
            <a:avLst/>
          </a:prstGeom>
        </p:spPr>
      </p:pic>
      <p:pic>
        <p:nvPicPr>
          <p:cNvPr id="13" name="Imagen 12">
            <a:extLst>
              <a:ext uri="{FF2B5EF4-FFF2-40B4-BE49-F238E27FC236}">
                <a16:creationId xmlns="" xmlns:a16="http://schemas.microsoft.com/office/drawing/2014/main" id="{B0837E47-5418-43D9-B1AB-2368D1B79E73}"/>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t="21175"/>
          <a:stretch/>
        </p:blipFill>
        <p:spPr>
          <a:xfrm>
            <a:off x="6095999" y="0"/>
            <a:ext cx="6096001" cy="3429000"/>
          </a:xfrm>
          <a:prstGeom prst="rect">
            <a:avLst/>
          </a:prstGeom>
        </p:spPr>
      </p:pic>
      <p:pic>
        <p:nvPicPr>
          <p:cNvPr id="2" name="Imagen 1">
            <a:extLst>
              <a:ext uri="{FF2B5EF4-FFF2-40B4-BE49-F238E27FC236}">
                <a16:creationId xmlns="" xmlns:a16="http://schemas.microsoft.com/office/drawing/2014/main" id="{91232072-67FE-5447-08E6-B5A66AE3453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8188" y="144140"/>
            <a:ext cx="1125091" cy="809645"/>
          </a:xfrm>
          <a:prstGeom prst="rect">
            <a:avLst/>
          </a:prstGeom>
        </p:spPr>
      </p:pic>
    </p:spTree>
    <p:extLst>
      <p:ext uri="{BB962C8B-B14F-4D97-AF65-F5344CB8AC3E}">
        <p14:creationId xmlns:p14="http://schemas.microsoft.com/office/powerpoint/2010/main" val="21183629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a:extLst>
              <a:ext uri="{FF2B5EF4-FFF2-40B4-BE49-F238E27FC236}">
                <a16:creationId xmlns="" xmlns:a16="http://schemas.microsoft.com/office/drawing/2014/main" id="{2A638D95-E60D-4B4D-BF9D-3AEF5E129C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021"/>
            <a:ext cx="12192000" cy="6995884"/>
          </a:xfrm>
          <a:prstGeom prst="rect">
            <a:avLst/>
          </a:prstGeom>
        </p:spPr>
      </p:pic>
      <p:sp>
        <p:nvSpPr>
          <p:cNvPr id="3" name="Rectángulo 2">
            <a:extLst>
              <a:ext uri="{FF2B5EF4-FFF2-40B4-BE49-F238E27FC236}">
                <a16:creationId xmlns="" xmlns:a16="http://schemas.microsoft.com/office/drawing/2014/main" id="{B2D8D12E-D3BC-F64F-0F39-448387421236}"/>
              </a:ext>
            </a:extLst>
          </p:cNvPr>
          <p:cNvSpPr/>
          <p:nvPr/>
        </p:nvSpPr>
        <p:spPr>
          <a:xfrm>
            <a:off x="0" y="1072303"/>
            <a:ext cx="2219218" cy="324982"/>
          </a:xfrm>
          <a:prstGeom prst="rect">
            <a:avLst/>
          </a:prstGeom>
          <a:solidFill>
            <a:srgbClr val="0010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Rectángulo 8">
            <a:extLst>
              <a:ext uri="{FF2B5EF4-FFF2-40B4-BE49-F238E27FC236}">
                <a16:creationId xmlns="" xmlns:a16="http://schemas.microsoft.com/office/drawing/2014/main" id="{1B40DD81-C35E-424B-8E71-9BB18423ACBC}"/>
              </a:ext>
            </a:extLst>
          </p:cNvPr>
          <p:cNvSpPr/>
          <p:nvPr/>
        </p:nvSpPr>
        <p:spPr>
          <a:xfrm>
            <a:off x="6096000" y="80963"/>
            <a:ext cx="6096000" cy="6858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11" name="Rectángulo 10">
            <a:extLst>
              <a:ext uri="{FF2B5EF4-FFF2-40B4-BE49-F238E27FC236}">
                <a16:creationId xmlns="" xmlns:a16="http://schemas.microsoft.com/office/drawing/2014/main" id="{7A42F465-F99A-4B05-B920-CE00C3ACAAF0}"/>
              </a:ext>
            </a:extLst>
          </p:cNvPr>
          <p:cNvSpPr/>
          <p:nvPr/>
        </p:nvSpPr>
        <p:spPr>
          <a:xfrm>
            <a:off x="336550" y="1072303"/>
            <a:ext cx="5513807" cy="2800767"/>
          </a:xfrm>
          <a:prstGeom prst="rect">
            <a:avLst/>
          </a:prstGeom>
          <a:noFill/>
        </p:spPr>
        <p:txBody>
          <a:bodyPr wrap="square" lIns="91440" tIns="45720" rIns="91440" bIns="45720">
            <a:spAutoFit/>
          </a:bodyPr>
          <a:lstStyle/>
          <a:p>
            <a:r>
              <a:rPr lang="es-EC" sz="1600" b="1" dirty="0">
                <a:solidFill>
                  <a:schemeClr val="bg1"/>
                </a:solidFill>
                <a:latin typeface="Century Gothic" panose="020B0502020202020204" pitchFamily="34" charset="0"/>
              </a:rPr>
              <a:t>COMPROMISO 8: </a:t>
            </a:r>
          </a:p>
          <a:p>
            <a:endParaRPr lang="es-EC" sz="1550" b="1" dirty="0">
              <a:latin typeface="Century Gothic" panose="020B0502020202020204" pitchFamily="34" charset="0"/>
            </a:endParaRPr>
          </a:p>
          <a:p>
            <a:pPr algn="ctr"/>
            <a:r>
              <a:rPr lang="es-EC" sz="1550" u="sng" dirty="0">
                <a:latin typeface="Century Gothic" panose="020B0502020202020204" pitchFamily="34" charset="0"/>
              </a:rPr>
              <a:t>Asamblea local ciudadana</a:t>
            </a:r>
            <a:r>
              <a:rPr lang="es-EC" sz="1550" b="1" dirty="0">
                <a:latin typeface="Century Gothic" panose="020B0502020202020204" pitchFamily="34" charset="0"/>
              </a:rPr>
              <a:t> </a:t>
            </a:r>
          </a:p>
          <a:p>
            <a:pPr algn="ctr"/>
            <a:endParaRPr lang="es-EC" sz="1550" dirty="0">
              <a:latin typeface="Century Gothic" panose="020B0502020202020204" pitchFamily="34" charset="0"/>
            </a:endParaRPr>
          </a:p>
          <a:p>
            <a:pPr algn="just"/>
            <a:r>
              <a:rPr lang="es-MX" sz="1550" i="1" dirty="0">
                <a:latin typeface="Century Gothic" panose="020B0502020202020204" pitchFamily="34" charset="0"/>
              </a:rPr>
              <a:t>Qué en el presupuesto del ejercicio fiscal 2023 se asignen los recursos para proyectos de reforestación, revegetación y la contratación de los estudios de restauración ambiental que determinen la factibilidad de las especies a ser sembradas en la microcuenca alta del río Santa Rosa.</a:t>
            </a:r>
            <a:endParaRPr lang="es-EC" sz="1550" i="1" dirty="0">
              <a:latin typeface="Century Gothic" panose="020B0502020202020204" pitchFamily="34" charset="0"/>
            </a:endParaRPr>
          </a:p>
          <a:p>
            <a:pPr algn="just"/>
            <a:endParaRPr lang="es-ES" sz="1600" b="0" cap="none" spc="0" dirty="0">
              <a:ln w="0"/>
              <a:effectLst>
                <a:outerShdw blurRad="38100" dist="19050" dir="2700000" algn="tl" rotWithShape="0">
                  <a:schemeClr val="dk1">
                    <a:alpha val="40000"/>
                  </a:schemeClr>
                </a:outerShdw>
              </a:effectLst>
              <a:latin typeface="Century Gothic" panose="020B0502020202020204" pitchFamily="34" charset="0"/>
            </a:endParaRPr>
          </a:p>
        </p:txBody>
      </p:sp>
      <p:sp>
        <p:nvSpPr>
          <p:cNvPr id="12" name="Rectángulo 11">
            <a:extLst>
              <a:ext uri="{FF2B5EF4-FFF2-40B4-BE49-F238E27FC236}">
                <a16:creationId xmlns="" xmlns:a16="http://schemas.microsoft.com/office/drawing/2014/main" id="{76393E54-07FF-48DE-ADCC-E5FC18B9EDE3}"/>
              </a:ext>
            </a:extLst>
          </p:cNvPr>
          <p:cNvSpPr/>
          <p:nvPr/>
        </p:nvSpPr>
        <p:spPr>
          <a:xfrm>
            <a:off x="291097" y="3773955"/>
            <a:ext cx="5513807" cy="3293209"/>
          </a:xfrm>
          <a:prstGeom prst="rect">
            <a:avLst/>
          </a:prstGeom>
          <a:noFill/>
        </p:spPr>
        <p:txBody>
          <a:bodyPr wrap="square" lIns="91440" tIns="45720" rIns="91440" bIns="45720">
            <a:spAutoFit/>
          </a:bodyPr>
          <a:lstStyle/>
          <a:p>
            <a:r>
              <a:rPr lang="es-EC" sz="1550" b="1" dirty="0">
                <a:latin typeface="Century Gothic" panose="020B0502020202020204" pitchFamily="34" charset="0"/>
              </a:rPr>
              <a:t>RESPUESTA: </a:t>
            </a:r>
          </a:p>
          <a:p>
            <a:pPr algn="just"/>
            <a:r>
              <a:rPr lang="es-MX" sz="1550" dirty="0">
                <a:latin typeface="Century Gothic" panose="020B0502020202020204" pitchFamily="34" charset="0"/>
              </a:rPr>
              <a:t>Se contrató el proyecto “CONTRATACIÓN DE CONSULTORÍA PARA LA ELABORACIÓN DE UN PROGRAMA DE RESTAURACIÓN AMBIENTAL EN LOS ECOSISTEMAS DEGRADADOS POR LA DEFORESTACIÓN Y AMPLIACIÓN DE LA FRONTERA AGRÍCOLA, EN EL SITIO EL GUAYABO DE LA PARROQUIA TORATA, DEL CANTÓN SANTA ROSA” de los cuales se obtuvo los estudios para restaurar las zonas degradas de la microcuenca alta del rio Santa Rosa, actualmente se ha firmado un convenio con ECOPAR MULTISERVICIOS para ejecutar los estudios. </a:t>
            </a:r>
            <a:endParaRPr lang="es-EC" sz="1550" dirty="0">
              <a:latin typeface="Century Gothic" panose="020B0502020202020204" pitchFamily="34" charset="0"/>
            </a:endParaRPr>
          </a:p>
          <a:p>
            <a:pPr algn="just"/>
            <a:endParaRPr lang="es-ES" sz="1600" b="0" cap="none" spc="0" dirty="0">
              <a:ln w="0"/>
              <a:effectLst>
                <a:outerShdw blurRad="38100" dist="19050" dir="2700000" algn="tl" rotWithShape="0">
                  <a:schemeClr val="dk1">
                    <a:alpha val="40000"/>
                  </a:schemeClr>
                </a:outerShdw>
              </a:effectLst>
              <a:latin typeface="Century Gothic" panose="020B0502020202020204" pitchFamily="34" charset="0"/>
            </a:endParaRPr>
          </a:p>
        </p:txBody>
      </p:sp>
      <p:pic>
        <p:nvPicPr>
          <p:cNvPr id="14" name="Imagen 13">
            <a:extLst>
              <a:ext uri="{FF2B5EF4-FFF2-40B4-BE49-F238E27FC236}">
                <a16:creationId xmlns="" xmlns:a16="http://schemas.microsoft.com/office/drawing/2014/main" id="{4AB46DF4-67FF-4BAC-89FE-E1CBA873B78F}"/>
              </a:ext>
            </a:extLst>
          </p:cNvPr>
          <p:cNvPicPr>
            <a:picLocks noChangeAspect="1"/>
          </p:cNvPicPr>
          <p:nvPr/>
        </p:nvPicPr>
        <p:blipFill rotWithShape="1">
          <a:blip r:embed="rId3"/>
          <a:srcRect t="16816" r="1209" b="5581"/>
          <a:stretch/>
        </p:blipFill>
        <p:spPr>
          <a:xfrm>
            <a:off x="6059488" y="750328"/>
            <a:ext cx="6095999" cy="2692256"/>
          </a:xfrm>
          <a:prstGeom prst="rect">
            <a:avLst/>
          </a:prstGeom>
        </p:spPr>
      </p:pic>
      <p:pic>
        <p:nvPicPr>
          <p:cNvPr id="15" name="Imagen 14">
            <a:extLst>
              <a:ext uri="{FF2B5EF4-FFF2-40B4-BE49-F238E27FC236}">
                <a16:creationId xmlns="" xmlns:a16="http://schemas.microsoft.com/office/drawing/2014/main" id="{6E3CDF56-1910-4D7E-9070-993BFB526855}"/>
              </a:ext>
            </a:extLst>
          </p:cNvPr>
          <p:cNvPicPr>
            <a:picLocks noChangeAspect="1"/>
          </p:cNvPicPr>
          <p:nvPr/>
        </p:nvPicPr>
        <p:blipFill rotWithShape="1">
          <a:blip r:embed="rId4"/>
          <a:srcRect l="15839" t="42906" r="2760" b="5163"/>
          <a:stretch/>
        </p:blipFill>
        <p:spPr>
          <a:xfrm>
            <a:off x="7032587" y="3441726"/>
            <a:ext cx="5024437" cy="1807154"/>
          </a:xfrm>
          <a:prstGeom prst="rect">
            <a:avLst/>
          </a:prstGeom>
        </p:spPr>
      </p:pic>
      <p:pic>
        <p:nvPicPr>
          <p:cNvPr id="2" name="Imagen 1">
            <a:extLst>
              <a:ext uri="{FF2B5EF4-FFF2-40B4-BE49-F238E27FC236}">
                <a16:creationId xmlns="" xmlns:a16="http://schemas.microsoft.com/office/drawing/2014/main" id="{6DE17850-7AA1-857A-83A2-B6A9E73736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8188" y="144140"/>
            <a:ext cx="1125091" cy="809645"/>
          </a:xfrm>
          <a:prstGeom prst="rect">
            <a:avLst/>
          </a:prstGeom>
        </p:spPr>
      </p:pic>
    </p:spTree>
    <p:extLst>
      <p:ext uri="{BB962C8B-B14F-4D97-AF65-F5344CB8AC3E}">
        <p14:creationId xmlns:p14="http://schemas.microsoft.com/office/powerpoint/2010/main" val="902726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 xmlns:a16="http://schemas.microsoft.com/office/drawing/2014/main" id="{537FDD92-CFDC-4991-8D9B-634697E95F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021"/>
            <a:ext cx="12192000" cy="6995884"/>
          </a:xfrm>
          <a:prstGeom prst="rect">
            <a:avLst/>
          </a:prstGeom>
        </p:spPr>
      </p:pic>
      <p:sp>
        <p:nvSpPr>
          <p:cNvPr id="3" name="Rectángulo 2">
            <a:extLst>
              <a:ext uri="{FF2B5EF4-FFF2-40B4-BE49-F238E27FC236}">
                <a16:creationId xmlns="" xmlns:a16="http://schemas.microsoft.com/office/drawing/2014/main" id="{C994B271-1DF3-5334-E929-0A7F02CF86D0}"/>
              </a:ext>
            </a:extLst>
          </p:cNvPr>
          <p:cNvSpPr/>
          <p:nvPr/>
        </p:nvSpPr>
        <p:spPr>
          <a:xfrm>
            <a:off x="0" y="1085904"/>
            <a:ext cx="2229492" cy="280559"/>
          </a:xfrm>
          <a:prstGeom prst="rect">
            <a:avLst/>
          </a:prstGeom>
          <a:solidFill>
            <a:srgbClr val="0010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Rectángulo 7">
            <a:extLst>
              <a:ext uri="{FF2B5EF4-FFF2-40B4-BE49-F238E27FC236}">
                <a16:creationId xmlns="" xmlns:a16="http://schemas.microsoft.com/office/drawing/2014/main" id="{0133BDE2-6C19-4DA0-B992-F64EAFDC37F7}"/>
              </a:ext>
            </a:extLst>
          </p:cNvPr>
          <p:cNvSpPr/>
          <p:nvPr/>
        </p:nvSpPr>
        <p:spPr>
          <a:xfrm>
            <a:off x="355600" y="1051535"/>
            <a:ext cx="5416551" cy="3293209"/>
          </a:xfrm>
          <a:prstGeom prst="rect">
            <a:avLst/>
          </a:prstGeom>
          <a:noFill/>
        </p:spPr>
        <p:txBody>
          <a:bodyPr wrap="square" lIns="91440" tIns="45720" rIns="91440" bIns="45720">
            <a:spAutoFit/>
          </a:bodyPr>
          <a:lstStyle/>
          <a:p>
            <a:r>
              <a:rPr lang="es-EC" sz="1600" b="1" dirty="0">
                <a:solidFill>
                  <a:schemeClr val="bg1"/>
                </a:solidFill>
                <a:latin typeface="Century Gothic" panose="020B0502020202020204" pitchFamily="34" charset="0"/>
              </a:rPr>
              <a:t>COMPROMISO 9: </a:t>
            </a:r>
          </a:p>
          <a:p>
            <a:endParaRPr lang="es-EC" sz="1600" b="1" dirty="0">
              <a:latin typeface="Century Gothic" panose="020B0502020202020204" pitchFamily="34" charset="0"/>
            </a:endParaRPr>
          </a:p>
          <a:p>
            <a:pPr algn="ctr"/>
            <a:r>
              <a:rPr lang="es-EC" sz="1600" u="sng" dirty="0">
                <a:latin typeface="Century Gothic" panose="020B0502020202020204" pitchFamily="34" charset="0"/>
              </a:rPr>
              <a:t>Asamblea local ciudadana</a:t>
            </a:r>
            <a:r>
              <a:rPr lang="es-EC" sz="1600" b="1" dirty="0">
                <a:latin typeface="Century Gothic" panose="020B0502020202020204" pitchFamily="34" charset="0"/>
              </a:rPr>
              <a:t> </a:t>
            </a:r>
          </a:p>
          <a:p>
            <a:pPr algn="ctr"/>
            <a:endParaRPr lang="es-EC" sz="1600" b="1" dirty="0">
              <a:latin typeface="Century Gothic" panose="020B0502020202020204" pitchFamily="34" charset="0"/>
            </a:endParaRPr>
          </a:p>
          <a:p>
            <a:pPr algn="just"/>
            <a:r>
              <a:rPr lang="es-MX" sz="1600" i="1" dirty="0">
                <a:latin typeface="Century Gothic" panose="020B0502020202020204" pitchFamily="34" charset="0"/>
              </a:rPr>
              <a:t>Qué la EMAPASR-EP a través de su departamento legal presente directamente en fiscalía las denuncias por temas de afectaciones ambientales y contaminación de fuentes hídricas, informando a Alcalde y Concejales, y solicitando, además las sanciones correspondientes por parte del GADM-SR contempladas en las Ordenanzas de Áridos y Pétreos, y de ACMUS que se encuentran vigentes</a:t>
            </a:r>
            <a:endParaRPr lang="es-EC" sz="1600" i="1" dirty="0">
              <a:latin typeface="Century Gothic" panose="020B0502020202020204" pitchFamily="34" charset="0"/>
            </a:endParaRPr>
          </a:p>
          <a:p>
            <a:pPr algn="just"/>
            <a:endParaRPr lang="es-ES" sz="1600" b="0" cap="none" spc="0" dirty="0">
              <a:ln w="0"/>
              <a:effectLst>
                <a:outerShdw blurRad="38100" dist="19050" dir="2700000" algn="tl" rotWithShape="0">
                  <a:schemeClr val="dk1">
                    <a:alpha val="40000"/>
                  </a:schemeClr>
                </a:outerShdw>
              </a:effectLst>
              <a:latin typeface="Century Gothic" panose="020B0502020202020204" pitchFamily="34" charset="0"/>
            </a:endParaRPr>
          </a:p>
        </p:txBody>
      </p:sp>
      <p:sp>
        <p:nvSpPr>
          <p:cNvPr id="9" name="Rectángulo 8">
            <a:extLst>
              <a:ext uri="{FF2B5EF4-FFF2-40B4-BE49-F238E27FC236}">
                <a16:creationId xmlns="" xmlns:a16="http://schemas.microsoft.com/office/drawing/2014/main" id="{2CCCDFAE-9A62-457A-BDBD-92F93A8D402B}"/>
              </a:ext>
            </a:extLst>
          </p:cNvPr>
          <p:cNvSpPr/>
          <p:nvPr/>
        </p:nvSpPr>
        <p:spPr>
          <a:xfrm>
            <a:off x="355600" y="4298836"/>
            <a:ext cx="5416550" cy="2308324"/>
          </a:xfrm>
          <a:prstGeom prst="rect">
            <a:avLst/>
          </a:prstGeom>
          <a:noFill/>
        </p:spPr>
        <p:txBody>
          <a:bodyPr wrap="square" lIns="91440" tIns="45720" rIns="91440" bIns="45720">
            <a:spAutoFit/>
          </a:bodyPr>
          <a:lstStyle/>
          <a:p>
            <a:pPr algn="just"/>
            <a:r>
              <a:rPr lang="es-EC" sz="1600" b="1" dirty="0">
                <a:latin typeface="Century Gothic" panose="020B0502020202020204" pitchFamily="34" charset="0"/>
              </a:rPr>
              <a:t>RESPUESTA: </a:t>
            </a:r>
          </a:p>
          <a:p>
            <a:pPr algn="just"/>
            <a:r>
              <a:rPr lang="es-MX" sz="1600" dirty="0">
                <a:latin typeface="Century Gothic" panose="020B0502020202020204" pitchFamily="34" charset="0"/>
              </a:rPr>
              <a:t>Para el año 2023 se presentó una denuncia por presunto delito de contaminación ambiental, con el número de investigación fiscal No. 071201823050178, de la Unidad Especializada Investigativa de los Delitos Contra el Medio Ambiente y la Naturaleza, Fiscalía 1, con jurisdicción en el cantón Quito, provincia de Pichincha. </a:t>
            </a:r>
          </a:p>
          <a:p>
            <a:pPr algn="just"/>
            <a:endParaRPr lang="es-ES" sz="1600" b="0" cap="none" spc="0" dirty="0">
              <a:ln w="0"/>
              <a:effectLst>
                <a:outerShdw blurRad="38100" dist="19050" dir="2700000" algn="tl" rotWithShape="0">
                  <a:schemeClr val="dk1">
                    <a:alpha val="40000"/>
                  </a:schemeClr>
                </a:outerShdw>
              </a:effectLst>
              <a:latin typeface="Century Gothic" panose="020B0502020202020204" pitchFamily="34" charset="0"/>
            </a:endParaRPr>
          </a:p>
        </p:txBody>
      </p:sp>
      <p:pic>
        <p:nvPicPr>
          <p:cNvPr id="4" name="Imagen 3">
            <a:extLst>
              <a:ext uri="{FF2B5EF4-FFF2-40B4-BE49-F238E27FC236}">
                <a16:creationId xmlns="" xmlns:a16="http://schemas.microsoft.com/office/drawing/2014/main" id="{748D3F44-A880-4AB0-9FA2-43239C6BC252}"/>
              </a:ext>
            </a:extLst>
          </p:cNvPr>
          <p:cNvPicPr>
            <a:picLocks noChangeAspect="1"/>
          </p:cNvPicPr>
          <p:nvPr/>
        </p:nvPicPr>
        <p:blipFill rotWithShape="1">
          <a:blip r:embed="rId3"/>
          <a:srcRect l="6186"/>
          <a:stretch/>
        </p:blipFill>
        <p:spPr>
          <a:xfrm>
            <a:off x="6667501" y="0"/>
            <a:ext cx="4629150" cy="6878648"/>
          </a:xfrm>
          <a:prstGeom prst="rect">
            <a:avLst/>
          </a:prstGeom>
        </p:spPr>
      </p:pic>
      <p:pic>
        <p:nvPicPr>
          <p:cNvPr id="2" name="Imagen 1">
            <a:extLst>
              <a:ext uri="{FF2B5EF4-FFF2-40B4-BE49-F238E27FC236}">
                <a16:creationId xmlns="" xmlns:a16="http://schemas.microsoft.com/office/drawing/2014/main" id="{B2C42DCD-76CC-8F64-197B-0A48252B81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8188" y="144140"/>
            <a:ext cx="1125091" cy="809645"/>
          </a:xfrm>
          <a:prstGeom prst="rect">
            <a:avLst/>
          </a:prstGeom>
        </p:spPr>
      </p:pic>
    </p:spTree>
    <p:extLst>
      <p:ext uri="{BB962C8B-B14F-4D97-AF65-F5344CB8AC3E}">
        <p14:creationId xmlns:p14="http://schemas.microsoft.com/office/powerpoint/2010/main" val="36887026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a:extLst>
              <a:ext uri="{FF2B5EF4-FFF2-40B4-BE49-F238E27FC236}">
                <a16:creationId xmlns="" xmlns:a16="http://schemas.microsoft.com/office/drawing/2014/main" id="{0028FFDD-4D71-4032-AD09-B558671EC5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021"/>
            <a:ext cx="12192000" cy="6995884"/>
          </a:xfrm>
          <a:prstGeom prst="rect">
            <a:avLst/>
          </a:prstGeom>
        </p:spPr>
      </p:pic>
      <p:sp>
        <p:nvSpPr>
          <p:cNvPr id="3" name="Rectángulo 2">
            <a:extLst>
              <a:ext uri="{FF2B5EF4-FFF2-40B4-BE49-F238E27FC236}">
                <a16:creationId xmlns="" xmlns:a16="http://schemas.microsoft.com/office/drawing/2014/main" id="{3FB3D681-A510-E39D-308F-1ACA9AEE1E77}"/>
              </a:ext>
            </a:extLst>
          </p:cNvPr>
          <p:cNvSpPr/>
          <p:nvPr/>
        </p:nvSpPr>
        <p:spPr>
          <a:xfrm>
            <a:off x="-82193" y="1447860"/>
            <a:ext cx="2455523" cy="309021"/>
          </a:xfrm>
          <a:prstGeom prst="rect">
            <a:avLst/>
          </a:prstGeom>
          <a:solidFill>
            <a:srgbClr val="0010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Rectángulo 13">
            <a:extLst>
              <a:ext uri="{FF2B5EF4-FFF2-40B4-BE49-F238E27FC236}">
                <a16:creationId xmlns="" xmlns:a16="http://schemas.microsoft.com/office/drawing/2014/main" id="{9A04FB0C-1F0A-4867-8DB6-7BD6FC238FF4}"/>
              </a:ext>
            </a:extLst>
          </p:cNvPr>
          <p:cNvSpPr/>
          <p:nvPr/>
        </p:nvSpPr>
        <p:spPr>
          <a:xfrm>
            <a:off x="6095999" y="3429000"/>
            <a:ext cx="6096001" cy="3429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Rectángulo 8">
            <a:extLst>
              <a:ext uri="{FF2B5EF4-FFF2-40B4-BE49-F238E27FC236}">
                <a16:creationId xmlns="" xmlns:a16="http://schemas.microsoft.com/office/drawing/2014/main" id="{66E23628-B402-418D-BC73-77889974D9C7}"/>
              </a:ext>
            </a:extLst>
          </p:cNvPr>
          <p:cNvSpPr/>
          <p:nvPr/>
        </p:nvSpPr>
        <p:spPr>
          <a:xfrm>
            <a:off x="349407" y="1447860"/>
            <a:ext cx="5398249" cy="2308324"/>
          </a:xfrm>
          <a:prstGeom prst="rect">
            <a:avLst/>
          </a:prstGeom>
          <a:noFill/>
        </p:spPr>
        <p:txBody>
          <a:bodyPr wrap="square" lIns="91440" tIns="45720" rIns="91440" bIns="45720">
            <a:spAutoFit/>
          </a:bodyPr>
          <a:lstStyle/>
          <a:p>
            <a:pPr algn="just"/>
            <a:r>
              <a:rPr lang="es-EC" sz="1600" b="1" dirty="0">
                <a:solidFill>
                  <a:schemeClr val="bg1"/>
                </a:solidFill>
                <a:latin typeface="Century Gothic" panose="020B0502020202020204" pitchFamily="34" charset="0"/>
              </a:rPr>
              <a:t>COMPROMISO 10:</a:t>
            </a:r>
          </a:p>
          <a:p>
            <a:pPr algn="just"/>
            <a:endParaRPr lang="es-EC" sz="1600" b="1" dirty="0">
              <a:latin typeface="Century Gothic" panose="020B0502020202020204" pitchFamily="34" charset="0"/>
            </a:endParaRPr>
          </a:p>
          <a:p>
            <a:pPr algn="ctr"/>
            <a:r>
              <a:rPr lang="es-EC" sz="1600" u="sng" dirty="0">
                <a:latin typeface="Century Gothic" panose="020B0502020202020204" pitchFamily="34" charset="0"/>
              </a:rPr>
              <a:t>Asamblea local ciudadana</a:t>
            </a:r>
            <a:r>
              <a:rPr lang="es-EC" sz="1600" b="1" dirty="0">
                <a:latin typeface="Century Gothic" panose="020B0502020202020204" pitchFamily="34" charset="0"/>
              </a:rPr>
              <a:t> </a:t>
            </a:r>
          </a:p>
          <a:p>
            <a:pPr algn="ctr"/>
            <a:endParaRPr lang="es-EC" sz="1600" dirty="0">
              <a:latin typeface="Century Gothic" panose="020B0502020202020204" pitchFamily="34" charset="0"/>
            </a:endParaRPr>
          </a:p>
          <a:p>
            <a:pPr algn="just"/>
            <a:r>
              <a:rPr lang="es-MX" sz="1600" i="1" dirty="0">
                <a:latin typeface="Century Gothic" panose="020B0502020202020204" pitchFamily="34" charset="0"/>
              </a:rPr>
              <a:t>Qué en el presupuesto 2023-2027 se priorice la inversión presupuestaria en el subprograma: abastecimiento de agua potable y alcantarillado sanitario. </a:t>
            </a:r>
            <a:endParaRPr lang="es-EC" sz="1600" i="1" dirty="0">
              <a:latin typeface="Century Gothic" panose="020B0502020202020204" pitchFamily="34" charset="0"/>
            </a:endParaRPr>
          </a:p>
          <a:p>
            <a:pPr algn="just"/>
            <a:endParaRPr lang="es-ES" sz="1600" b="0" cap="none" spc="0" dirty="0">
              <a:ln w="0"/>
              <a:effectLst>
                <a:outerShdw blurRad="38100" dist="19050" dir="2700000" algn="tl" rotWithShape="0">
                  <a:schemeClr val="dk1">
                    <a:alpha val="40000"/>
                  </a:schemeClr>
                </a:outerShdw>
              </a:effectLst>
              <a:latin typeface="Century Gothic" panose="020B0502020202020204" pitchFamily="34" charset="0"/>
            </a:endParaRPr>
          </a:p>
        </p:txBody>
      </p:sp>
      <p:sp>
        <p:nvSpPr>
          <p:cNvPr id="10" name="Rectángulo 9">
            <a:extLst>
              <a:ext uri="{FF2B5EF4-FFF2-40B4-BE49-F238E27FC236}">
                <a16:creationId xmlns="" xmlns:a16="http://schemas.microsoft.com/office/drawing/2014/main" id="{3766723F-DE2A-4118-97DD-1D802BC7A067}"/>
              </a:ext>
            </a:extLst>
          </p:cNvPr>
          <p:cNvSpPr/>
          <p:nvPr/>
        </p:nvSpPr>
        <p:spPr>
          <a:xfrm>
            <a:off x="349408" y="3781401"/>
            <a:ext cx="5398248" cy="3046988"/>
          </a:xfrm>
          <a:prstGeom prst="rect">
            <a:avLst/>
          </a:prstGeom>
          <a:noFill/>
        </p:spPr>
        <p:txBody>
          <a:bodyPr wrap="square" lIns="91440" tIns="45720" rIns="91440" bIns="45720">
            <a:spAutoFit/>
          </a:bodyPr>
          <a:lstStyle/>
          <a:p>
            <a:pPr algn="just"/>
            <a:r>
              <a:rPr lang="es-EC" sz="1600" b="1" dirty="0">
                <a:latin typeface="Century Gothic" panose="020B0502020202020204" pitchFamily="34" charset="0"/>
              </a:rPr>
              <a:t>RESPUESTA: </a:t>
            </a:r>
          </a:p>
          <a:p>
            <a:pPr algn="just"/>
            <a:r>
              <a:rPr lang="es-MX" sz="1600" dirty="0">
                <a:latin typeface="Century Gothic" panose="020B0502020202020204" pitchFamily="34" charset="0"/>
              </a:rPr>
              <a:t>Los proyectos de inversión de la EMAPASR-EP se planificaron en función de las necesidades presentadas en el mecanismo del presupuesto participativo y en base al plan de trabajo del Sr. Alcalde, enfatizando proyectos de ampliación y reparación de sistemas de agua y alcantarillado en varios sectores de la ciudad, del mismo modo se priorizo proyectos en la reducción del agua no contabilizada a través de la Dirección de Comercialización. </a:t>
            </a:r>
            <a:endParaRPr lang="es-EC" sz="1600" dirty="0">
              <a:latin typeface="Century Gothic" panose="020B0502020202020204" pitchFamily="34" charset="0"/>
            </a:endParaRPr>
          </a:p>
          <a:p>
            <a:pPr algn="just"/>
            <a:endParaRPr lang="es-ES" sz="1600" b="0" cap="none" spc="0" dirty="0">
              <a:ln w="0"/>
              <a:effectLst>
                <a:outerShdw blurRad="38100" dist="19050" dir="2700000" algn="tl" rotWithShape="0">
                  <a:schemeClr val="dk1">
                    <a:alpha val="40000"/>
                  </a:schemeClr>
                </a:outerShdw>
              </a:effectLst>
              <a:latin typeface="Century Gothic" panose="020B0502020202020204" pitchFamily="34" charset="0"/>
            </a:endParaRPr>
          </a:p>
        </p:txBody>
      </p:sp>
      <p:pic>
        <p:nvPicPr>
          <p:cNvPr id="4" name="Imagen 3">
            <a:extLst>
              <a:ext uri="{FF2B5EF4-FFF2-40B4-BE49-F238E27FC236}">
                <a16:creationId xmlns="" xmlns:a16="http://schemas.microsoft.com/office/drawing/2014/main" id="{40BD9D93-69AC-4A2B-A723-3BD0259A88B8}"/>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6095999" y="0"/>
            <a:ext cx="6082484" cy="3429000"/>
          </a:xfrm>
          <a:prstGeom prst="rect">
            <a:avLst/>
          </a:prstGeom>
        </p:spPr>
      </p:pic>
      <p:pic>
        <p:nvPicPr>
          <p:cNvPr id="11" name="Imagen 10">
            <a:extLst>
              <a:ext uri="{FF2B5EF4-FFF2-40B4-BE49-F238E27FC236}">
                <a16:creationId xmlns="" xmlns:a16="http://schemas.microsoft.com/office/drawing/2014/main" id="{462A0D43-8246-4200-9827-860C835E9AF7}"/>
              </a:ext>
            </a:extLst>
          </p:cNvPr>
          <p:cNvPicPr>
            <a:picLocks noChangeAspect="1"/>
          </p:cNvPicPr>
          <p:nvPr/>
        </p:nvPicPr>
        <p:blipFill rotWithShape="1">
          <a:blip r:embed="rId5"/>
          <a:srcRect l="1933" t="23421" r="2866" b="5837"/>
          <a:stretch/>
        </p:blipFill>
        <p:spPr>
          <a:xfrm>
            <a:off x="6382071" y="3577503"/>
            <a:ext cx="5571360" cy="3078455"/>
          </a:xfrm>
          <a:prstGeom prst="rect">
            <a:avLst/>
          </a:prstGeom>
        </p:spPr>
      </p:pic>
      <p:pic>
        <p:nvPicPr>
          <p:cNvPr id="2" name="Imagen 1">
            <a:extLst>
              <a:ext uri="{FF2B5EF4-FFF2-40B4-BE49-F238E27FC236}">
                <a16:creationId xmlns="" xmlns:a16="http://schemas.microsoft.com/office/drawing/2014/main" id="{B73D833F-EDDC-F948-C394-283AEC7C9D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3022" y="421542"/>
            <a:ext cx="1125091" cy="809645"/>
          </a:xfrm>
          <a:prstGeom prst="rect">
            <a:avLst/>
          </a:prstGeom>
        </p:spPr>
      </p:pic>
    </p:spTree>
    <p:extLst>
      <p:ext uri="{BB962C8B-B14F-4D97-AF65-F5344CB8AC3E}">
        <p14:creationId xmlns:p14="http://schemas.microsoft.com/office/powerpoint/2010/main" val="34263118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a:extLst>
              <a:ext uri="{FF2B5EF4-FFF2-40B4-BE49-F238E27FC236}">
                <a16:creationId xmlns="" xmlns:a16="http://schemas.microsoft.com/office/drawing/2014/main" id="{B185A2B2-9F7A-4D11-A6F3-38D85B29AD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021"/>
            <a:ext cx="12192000" cy="6995884"/>
          </a:xfrm>
          <a:prstGeom prst="rect">
            <a:avLst/>
          </a:prstGeom>
        </p:spPr>
      </p:pic>
      <p:sp>
        <p:nvSpPr>
          <p:cNvPr id="2" name="Rectángulo 1">
            <a:extLst>
              <a:ext uri="{FF2B5EF4-FFF2-40B4-BE49-F238E27FC236}">
                <a16:creationId xmlns="" xmlns:a16="http://schemas.microsoft.com/office/drawing/2014/main" id="{B5C7BE14-751F-4B8B-A25E-6560F31F190B}"/>
              </a:ext>
            </a:extLst>
          </p:cNvPr>
          <p:cNvSpPr/>
          <p:nvPr/>
        </p:nvSpPr>
        <p:spPr>
          <a:xfrm>
            <a:off x="-71919" y="575673"/>
            <a:ext cx="2424701" cy="328453"/>
          </a:xfrm>
          <a:prstGeom prst="rect">
            <a:avLst/>
          </a:prstGeom>
          <a:solidFill>
            <a:srgbClr val="0010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Rectángulo 8">
            <a:extLst>
              <a:ext uri="{FF2B5EF4-FFF2-40B4-BE49-F238E27FC236}">
                <a16:creationId xmlns="" xmlns:a16="http://schemas.microsoft.com/office/drawing/2014/main" id="{E6C46696-6F67-47B9-BA29-4A8990C8868C}"/>
              </a:ext>
            </a:extLst>
          </p:cNvPr>
          <p:cNvSpPr/>
          <p:nvPr/>
        </p:nvSpPr>
        <p:spPr>
          <a:xfrm>
            <a:off x="6096000" y="0"/>
            <a:ext cx="6096000" cy="6858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pic>
        <p:nvPicPr>
          <p:cNvPr id="8" name="Imagen 7">
            <a:extLst>
              <a:ext uri="{FF2B5EF4-FFF2-40B4-BE49-F238E27FC236}">
                <a16:creationId xmlns="" xmlns:a16="http://schemas.microsoft.com/office/drawing/2014/main" id="{2BD18BFD-4CDD-43E9-9D0A-8C16FA39771B}"/>
              </a:ext>
            </a:extLst>
          </p:cNvPr>
          <p:cNvPicPr>
            <a:picLocks noChangeAspect="1"/>
          </p:cNvPicPr>
          <p:nvPr/>
        </p:nvPicPr>
        <p:blipFill rotWithShape="1">
          <a:blip r:embed="rId3"/>
          <a:srcRect l="26896" t="16119" r="30295" b="5787"/>
          <a:stretch/>
        </p:blipFill>
        <p:spPr>
          <a:xfrm>
            <a:off x="6095998" y="0"/>
            <a:ext cx="6096002" cy="6252310"/>
          </a:xfrm>
          <a:prstGeom prst="rect">
            <a:avLst/>
          </a:prstGeom>
        </p:spPr>
      </p:pic>
      <p:pic>
        <p:nvPicPr>
          <p:cNvPr id="7" name="Imagen 6"/>
          <p:cNvPicPr>
            <a:picLocks noChangeAspect="1"/>
          </p:cNvPicPr>
          <p:nvPr/>
        </p:nvPicPr>
        <p:blipFill rotWithShape="1">
          <a:blip r:embed="rId4">
            <a:extLst>
              <a:ext uri="{28A0092B-C50C-407E-A947-70E740481C1C}">
                <a14:useLocalDpi xmlns:a14="http://schemas.microsoft.com/office/drawing/2010/main" val="0"/>
              </a:ext>
            </a:extLst>
          </a:blip>
          <a:srcRect t="31061" r="7377" b="24341"/>
          <a:stretch/>
        </p:blipFill>
        <p:spPr>
          <a:xfrm>
            <a:off x="6095999" y="3429001"/>
            <a:ext cx="6096001" cy="3428999"/>
          </a:xfrm>
          <a:prstGeom prst="rect">
            <a:avLst/>
          </a:prstGeom>
        </p:spPr>
      </p:pic>
      <p:sp>
        <p:nvSpPr>
          <p:cNvPr id="11" name="Rectángulo 10">
            <a:extLst>
              <a:ext uri="{FF2B5EF4-FFF2-40B4-BE49-F238E27FC236}">
                <a16:creationId xmlns="" xmlns:a16="http://schemas.microsoft.com/office/drawing/2014/main" id="{BBEBDE97-68C5-476E-8B14-67AB5B5D3F6E}"/>
              </a:ext>
            </a:extLst>
          </p:cNvPr>
          <p:cNvSpPr/>
          <p:nvPr/>
        </p:nvSpPr>
        <p:spPr>
          <a:xfrm>
            <a:off x="348343" y="575673"/>
            <a:ext cx="5500230" cy="3439403"/>
          </a:xfrm>
          <a:prstGeom prst="rect">
            <a:avLst/>
          </a:prstGeom>
          <a:noFill/>
        </p:spPr>
        <p:txBody>
          <a:bodyPr wrap="square" lIns="91440" tIns="45720" rIns="91440" bIns="45720">
            <a:spAutoFit/>
          </a:bodyPr>
          <a:lstStyle/>
          <a:p>
            <a:pPr algn="just"/>
            <a:r>
              <a:rPr lang="es-EC" sz="1450" b="1" dirty="0">
                <a:solidFill>
                  <a:schemeClr val="bg1"/>
                </a:solidFill>
                <a:latin typeface="Century Gothic" panose="020B0502020202020204" pitchFamily="34" charset="0"/>
              </a:rPr>
              <a:t>COMPROMISO 11: </a:t>
            </a:r>
          </a:p>
          <a:p>
            <a:pPr algn="just"/>
            <a:endParaRPr lang="es-EC" sz="1450" b="1" dirty="0">
              <a:latin typeface="Century Gothic" panose="020B0502020202020204" pitchFamily="34" charset="0"/>
            </a:endParaRPr>
          </a:p>
          <a:p>
            <a:pPr algn="ctr"/>
            <a:r>
              <a:rPr lang="es-EC" sz="1450" u="sng" dirty="0">
                <a:latin typeface="Century Gothic" panose="020B0502020202020204" pitchFamily="34" charset="0"/>
              </a:rPr>
              <a:t>Asamblea local ciudadana</a:t>
            </a:r>
            <a:r>
              <a:rPr lang="es-EC" sz="1450" b="1" dirty="0">
                <a:latin typeface="Century Gothic" panose="020B0502020202020204" pitchFamily="34" charset="0"/>
              </a:rPr>
              <a:t> </a:t>
            </a:r>
          </a:p>
          <a:p>
            <a:pPr algn="ctr"/>
            <a:endParaRPr lang="es-EC" sz="1450" b="1" dirty="0">
              <a:latin typeface="Century Gothic" panose="020B0502020202020204" pitchFamily="34" charset="0"/>
            </a:endParaRPr>
          </a:p>
          <a:p>
            <a:pPr algn="just"/>
            <a:r>
              <a:rPr lang="es-MX" sz="1450" i="1" dirty="0">
                <a:latin typeface="Century Gothic" panose="020B0502020202020204" pitchFamily="34" charset="0"/>
              </a:rPr>
              <a:t>Qué para el tercer trimestre de 2023 en el sector del antiguo aeropuerto de Santa Rosa, se concluyan los trabajos de habilitación de la segunda laguna de oxidación de aguas residuales y la construcción de dos tanques reservorios para suministrar bacterias en las lagunas de manera permanente. Así como también, solicitamos que se realicen por lo menos de manera semestral análisis de la calidad del agua que se descarga el estero TRES BOCAS a través de laboratorios acreditados por el SAE</a:t>
            </a:r>
            <a:r>
              <a:rPr lang="es-MX" sz="1450" dirty="0">
                <a:latin typeface="Century Gothic" panose="020B0502020202020204" pitchFamily="34" charset="0"/>
              </a:rPr>
              <a:t>.</a:t>
            </a:r>
            <a:endParaRPr lang="es-EC" sz="1450" dirty="0">
              <a:latin typeface="Century Gothic" panose="020B0502020202020204" pitchFamily="34" charset="0"/>
            </a:endParaRPr>
          </a:p>
          <a:p>
            <a:pPr algn="just"/>
            <a:endParaRPr lang="es-ES" sz="1450" b="0" cap="none" spc="0" dirty="0">
              <a:ln w="0"/>
              <a:effectLst>
                <a:outerShdw blurRad="38100" dist="19050" dir="2700000" algn="tl" rotWithShape="0">
                  <a:schemeClr val="dk1">
                    <a:alpha val="40000"/>
                  </a:schemeClr>
                </a:outerShdw>
              </a:effectLst>
              <a:latin typeface="Century Gothic" panose="020B0502020202020204" pitchFamily="34" charset="0"/>
            </a:endParaRPr>
          </a:p>
        </p:txBody>
      </p:sp>
      <p:sp>
        <p:nvSpPr>
          <p:cNvPr id="12" name="Rectángulo 11">
            <a:extLst>
              <a:ext uri="{FF2B5EF4-FFF2-40B4-BE49-F238E27FC236}">
                <a16:creationId xmlns="" xmlns:a16="http://schemas.microsoft.com/office/drawing/2014/main" id="{ABEA933B-82C2-417C-BFB5-2E7706C95A65}"/>
              </a:ext>
            </a:extLst>
          </p:cNvPr>
          <p:cNvSpPr/>
          <p:nvPr/>
        </p:nvSpPr>
        <p:spPr>
          <a:xfrm>
            <a:off x="348343" y="3828691"/>
            <a:ext cx="5500230" cy="3323987"/>
          </a:xfrm>
          <a:prstGeom prst="rect">
            <a:avLst/>
          </a:prstGeom>
          <a:noFill/>
        </p:spPr>
        <p:txBody>
          <a:bodyPr wrap="square" lIns="91440" tIns="45720" rIns="91440" bIns="45720">
            <a:spAutoFit/>
          </a:bodyPr>
          <a:lstStyle/>
          <a:p>
            <a:pPr algn="just"/>
            <a:r>
              <a:rPr lang="es-EC" sz="1450" b="1" dirty="0">
                <a:latin typeface="Century Gothic" panose="020B0502020202020204" pitchFamily="34" charset="0"/>
              </a:rPr>
              <a:t>RESPUESTA: </a:t>
            </a:r>
            <a:endParaRPr lang="es-EC" sz="1450" dirty="0">
              <a:latin typeface="Century Gothic" panose="020B0502020202020204" pitchFamily="34" charset="0"/>
            </a:endParaRPr>
          </a:p>
          <a:p>
            <a:pPr algn="just"/>
            <a:r>
              <a:rPr lang="es-MX" sz="1450" dirty="0">
                <a:latin typeface="Century Gothic" panose="020B0502020202020204" pitchFamily="34" charset="0"/>
              </a:rPr>
              <a:t>En el año 2023 se contrató el proyecto “Repotenciación de las plantas de tratamiento de aguas residuales y lagunas de oxidación del sistema de alcantarillado sanitario de la Ciudad de Santa Rosa, San Francisco de </a:t>
            </a:r>
            <a:r>
              <a:rPr lang="es-MX" sz="1450" dirty="0" err="1">
                <a:latin typeface="Century Gothic" panose="020B0502020202020204" pitchFamily="34" charset="0"/>
              </a:rPr>
              <a:t>Jumón</a:t>
            </a:r>
            <a:r>
              <a:rPr lang="es-MX" sz="1450" dirty="0">
                <a:latin typeface="Century Gothic" panose="020B0502020202020204" pitchFamily="34" charset="0"/>
              </a:rPr>
              <a:t>, San José, Laguna de Caña, La Florida de Bellavista , San Antonio, La Avanzada, Bellavista y construcción de muro de escollera para protección de laguna de oxidación de la Parroquia La Avanzada del Cantón Santa Rosa, PROVINCIA DE EL ORO” el cual se encuentra en ejecución en el presente ejercicio fiscal, con un monto de inversión de USD 286.427,82 el proyecto es parte de uno de los productos del plan maestro. </a:t>
            </a:r>
            <a:endParaRPr lang="es-EC" sz="1450" dirty="0">
              <a:latin typeface="Century Gothic" panose="020B0502020202020204" pitchFamily="34" charset="0"/>
            </a:endParaRPr>
          </a:p>
          <a:p>
            <a:pPr algn="just"/>
            <a:endParaRPr lang="es-ES" sz="1450" b="0" cap="none" spc="0" dirty="0">
              <a:ln w="0"/>
              <a:effectLst>
                <a:outerShdw blurRad="38100" dist="19050" dir="2700000" algn="tl" rotWithShape="0">
                  <a:schemeClr val="dk1">
                    <a:alpha val="40000"/>
                  </a:schemeClr>
                </a:outerShdw>
              </a:effectLst>
              <a:latin typeface="Century Gothic" panose="020B0502020202020204" pitchFamily="34" charset="0"/>
            </a:endParaRPr>
          </a:p>
        </p:txBody>
      </p:sp>
    </p:spTree>
    <p:extLst>
      <p:ext uri="{BB962C8B-B14F-4D97-AF65-F5344CB8AC3E}">
        <p14:creationId xmlns:p14="http://schemas.microsoft.com/office/powerpoint/2010/main" val="9601505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 xmlns:a16="http://schemas.microsoft.com/office/drawing/2014/main" id="{3C7880BF-B223-FCB0-468D-9DAC1E27EF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1" y="-1"/>
            <a:ext cx="12228511" cy="6858001"/>
          </a:xfrm>
          <a:prstGeom prst="rect">
            <a:avLst/>
          </a:prstGeom>
        </p:spPr>
      </p:pic>
      <p:pic>
        <p:nvPicPr>
          <p:cNvPr id="9" name="Imagen 8">
            <a:extLst>
              <a:ext uri="{FF2B5EF4-FFF2-40B4-BE49-F238E27FC236}">
                <a16:creationId xmlns="" xmlns:a16="http://schemas.microsoft.com/office/drawing/2014/main" id="{E2764745-397E-D9B2-11B8-646F84C9D6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9690" y="5440542"/>
            <a:ext cx="1849298" cy="1330803"/>
          </a:xfrm>
          <a:prstGeom prst="rect">
            <a:avLst/>
          </a:prstGeom>
        </p:spPr>
      </p:pic>
      <p:pic>
        <p:nvPicPr>
          <p:cNvPr id="14" name="Imagen 13">
            <a:extLst>
              <a:ext uri="{FF2B5EF4-FFF2-40B4-BE49-F238E27FC236}">
                <a16:creationId xmlns="" xmlns:a16="http://schemas.microsoft.com/office/drawing/2014/main" id="{6C42D1F6-D52A-58ED-9525-74516D391C0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41" r="10006"/>
          <a:stretch/>
        </p:blipFill>
        <p:spPr>
          <a:xfrm>
            <a:off x="5588683" y="6261974"/>
            <a:ext cx="4322180" cy="334375"/>
          </a:xfrm>
          <a:prstGeom prst="rect">
            <a:avLst/>
          </a:prstGeom>
        </p:spPr>
      </p:pic>
      <p:graphicFrame>
        <p:nvGraphicFramePr>
          <p:cNvPr id="8" name="Marcador de contenido 7">
            <a:extLst>
              <a:ext uri="{FF2B5EF4-FFF2-40B4-BE49-F238E27FC236}">
                <a16:creationId xmlns="" xmlns:a16="http://schemas.microsoft.com/office/drawing/2014/main" id="{07719861-B16C-4C8C-9EBF-5D0E0F6EA87B}"/>
              </a:ext>
            </a:extLst>
          </p:cNvPr>
          <p:cNvGraphicFramePr>
            <a:graphicFrameLocks noGrp="1"/>
          </p:cNvGraphicFramePr>
          <p:nvPr>
            <p:ph idx="1"/>
            <p:extLst>
              <p:ext uri="{D42A27DB-BD31-4B8C-83A1-F6EECF244321}">
                <p14:modId xmlns:p14="http://schemas.microsoft.com/office/powerpoint/2010/main" val="1594020426"/>
              </p:ext>
            </p:extLst>
          </p:nvPr>
        </p:nvGraphicFramePr>
        <p:xfrm>
          <a:off x="491495" y="1173389"/>
          <a:ext cx="10995011" cy="472940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Rectángulo 3">
            <a:extLst>
              <a:ext uri="{FF2B5EF4-FFF2-40B4-BE49-F238E27FC236}">
                <a16:creationId xmlns="" xmlns:a16="http://schemas.microsoft.com/office/drawing/2014/main" id="{4E354C5E-752C-49E8-85ED-FDF7AD1B2EED}"/>
              </a:ext>
            </a:extLst>
          </p:cNvPr>
          <p:cNvSpPr/>
          <p:nvPr/>
        </p:nvSpPr>
        <p:spPr>
          <a:xfrm>
            <a:off x="5000764" y="1104003"/>
            <a:ext cx="1882247" cy="338554"/>
          </a:xfrm>
          <a:prstGeom prst="rect">
            <a:avLst/>
          </a:prstGeom>
        </p:spPr>
        <p:txBody>
          <a:bodyPr wrap="none">
            <a:spAutoFit/>
          </a:bodyPr>
          <a:lstStyle/>
          <a:p>
            <a:pPr algn="ctr"/>
            <a:r>
              <a:rPr lang="es-EC" sz="1600" u="sng" dirty="0">
                <a:latin typeface="Century Gothic" panose="020B0502020202020204" pitchFamily="34" charset="0"/>
              </a:rPr>
              <a:t>Sr. Mario Ollague</a:t>
            </a:r>
            <a:endParaRPr lang="es-EC" sz="1600" b="1" dirty="0">
              <a:latin typeface="Century Gothic" panose="020B0502020202020204" pitchFamily="34" charset="0"/>
            </a:endParaRPr>
          </a:p>
        </p:txBody>
      </p:sp>
      <p:sp>
        <p:nvSpPr>
          <p:cNvPr id="10" name="Rectángulo 9">
            <a:extLst>
              <a:ext uri="{FF2B5EF4-FFF2-40B4-BE49-F238E27FC236}">
                <a16:creationId xmlns="" xmlns:a16="http://schemas.microsoft.com/office/drawing/2014/main" id="{816383F1-BFFF-4C19-AAAB-397EE94F1060}"/>
              </a:ext>
            </a:extLst>
          </p:cNvPr>
          <p:cNvSpPr/>
          <p:nvPr/>
        </p:nvSpPr>
        <p:spPr>
          <a:xfrm>
            <a:off x="951361" y="981377"/>
            <a:ext cx="2324675" cy="861774"/>
          </a:xfrm>
          <a:prstGeom prst="rect">
            <a:avLst/>
          </a:prstGeom>
        </p:spPr>
        <p:txBody>
          <a:bodyPr wrap="none">
            <a:spAutoFit/>
          </a:bodyPr>
          <a:lstStyle/>
          <a:p>
            <a:pPr algn="ctr"/>
            <a:r>
              <a:rPr lang="es-EC" sz="1600" u="sng" dirty="0">
                <a:latin typeface="Century Gothic" panose="020B0502020202020204" pitchFamily="34" charset="0"/>
              </a:rPr>
              <a:t>Cesar Arrieta </a:t>
            </a:r>
          </a:p>
          <a:p>
            <a:pPr algn="ctr"/>
            <a:r>
              <a:rPr lang="es-EC" sz="1600" u="sng" dirty="0" err="1">
                <a:latin typeface="Century Gothic" panose="020B0502020202020204" pitchFamily="34" charset="0"/>
              </a:rPr>
              <a:t>Cdla</a:t>
            </a:r>
            <a:r>
              <a:rPr lang="es-EC" sz="1600" u="sng" dirty="0">
                <a:latin typeface="Century Gothic" panose="020B0502020202020204" pitchFamily="34" charset="0"/>
              </a:rPr>
              <a:t>. Febres Cordero</a:t>
            </a:r>
          </a:p>
          <a:p>
            <a:pPr algn="ctr"/>
            <a:endParaRPr lang="es-EC" b="1" dirty="0">
              <a:latin typeface="Century Gothic" panose="020B0502020202020204" pitchFamily="34" charset="0"/>
            </a:endParaRPr>
          </a:p>
        </p:txBody>
      </p:sp>
      <p:sp>
        <p:nvSpPr>
          <p:cNvPr id="11" name="Rectángulo 10">
            <a:extLst>
              <a:ext uri="{FF2B5EF4-FFF2-40B4-BE49-F238E27FC236}">
                <a16:creationId xmlns="" xmlns:a16="http://schemas.microsoft.com/office/drawing/2014/main" id="{0C1796F5-F036-46E8-A5F3-FB8710699C32}"/>
              </a:ext>
            </a:extLst>
          </p:cNvPr>
          <p:cNvSpPr/>
          <p:nvPr/>
        </p:nvSpPr>
        <p:spPr>
          <a:xfrm>
            <a:off x="8147482" y="1104003"/>
            <a:ext cx="3244799" cy="338554"/>
          </a:xfrm>
          <a:prstGeom prst="rect">
            <a:avLst/>
          </a:prstGeom>
        </p:spPr>
        <p:txBody>
          <a:bodyPr wrap="none">
            <a:spAutoFit/>
          </a:bodyPr>
          <a:lstStyle/>
          <a:p>
            <a:pPr algn="ctr"/>
            <a:r>
              <a:rPr lang="es-EC" sz="1600" u="sng" dirty="0">
                <a:latin typeface="Century Gothic" panose="020B0502020202020204" pitchFamily="34" charset="0"/>
              </a:rPr>
              <a:t>Morador Cdla. Febres Cordero</a:t>
            </a:r>
            <a:endParaRPr lang="es-EC" sz="1600" b="1" dirty="0">
              <a:latin typeface="Century Gothic" panose="020B0502020202020204" pitchFamily="34" charset="0"/>
            </a:endParaRPr>
          </a:p>
        </p:txBody>
      </p:sp>
      <p:sp>
        <p:nvSpPr>
          <p:cNvPr id="6" name="Rectángulo 5">
            <a:extLst>
              <a:ext uri="{FF2B5EF4-FFF2-40B4-BE49-F238E27FC236}">
                <a16:creationId xmlns="" xmlns:a16="http://schemas.microsoft.com/office/drawing/2014/main" id="{1849A879-FC7A-F5AD-6049-07897ED8ECFD}"/>
              </a:ext>
            </a:extLst>
          </p:cNvPr>
          <p:cNvSpPr/>
          <p:nvPr/>
        </p:nvSpPr>
        <p:spPr>
          <a:xfrm>
            <a:off x="-36511" y="417417"/>
            <a:ext cx="2148415" cy="338554"/>
          </a:xfrm>
          <a:prstGeom prst="rect">
            <a:avLst/>
          </a:prstGeom>
          <a:solidFill>
            <a:srgbClr val="0010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Rectángulo 12">
            <a:extLst>
              <a:ext uri="{FF2B5EF4-FFF2-40B4-BE49-F238E27FC236}">
                <a16:creationId xmlns="" xmlns:a16="http://schemas.microsoft.com/office/drawing/2014/main" id="{EAC481CB-08A5-4A79-B03D-9E0ED2F9B117}"/>
              </a:ext>
            </a:extLst>
          </p:cNvPr>
          <p:cNvSpPr/>
          <p:nvPr/>
        </p:nvSpPr>
        <p:spPr>
          <a:xfrm>
            <a:off x="133477" y="417417"/>
            <a:ext cx="1978427" cy="338554"/>
          </a:xfrm>
          <a:prstGeom prst="rect">
            <a:avLst/>
          </a:prstGeom>
        </p:spPr>
        <p:txBody>
          <a:bodyPr wrap="none">
            <a:spAutoFit/>
          </a:bodyPr>
          <a:lstStyle/>
          <a:p>
            <a:pPr algn="just"/>
            <a:r>
              <a:rPr lang="es-EC" sz="1600" b="1" dirty="0">
                <a:solidFill>
                  <a:schemeClr val="bg1"/>
                </a:solidFill>
                <a:latin typeface="Century Gothic" panose="020B0502020202020204" pitchFamily="34" charset="0"/>
              </a:rPr>
              <a:t>COMPROMISO 12 </a:t>
            </a:r>
            <a:endParaRPr lang="es-EC" sz="16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7965657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 xmlns:a16="http://schemas.microsoft.com/office/drawing/2014/main" id="{C54C7A0C-91AA-457C-8891-C22551ED8A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7888"/>
            <a:ext cx="12192000" cy="6995884"/>
          </a:xfrm>
          <a:prstGeom prst="rect">
            <a:avLst/>
          </a:prstGeom>
        </p:spPr>
      </p:pic>
      <p:sp>
        <p:nvSpPr>
          <p:cNvPr id="2" name="Título 1">
            <a:extLst>
              <a:ext uri="{FF2B5EF4-FFF2-40B4-BE49-F238E27FC236}">
                <a16:creationId xmlns="" xmlns:a16="http://schemas.microsoft.com/office/drawing/2014/main" id="{3772E6C9-F0D0-4EB6-994B-6843E5933AFE}"/>
              </a:ext>
            </a:extLst>
          </p:cNvPr>
          <p:cNvSpPr>
            <a:spLocks noGrp="1"/>
          </p:cNvSpPr>
          <p:nvPr>
            <p:ph type="title"/>
          </p:nvPr>
        </p:nvSpPr>
        <p:spPr>
          <a:xfrm>
            <a:off x="961862" y="2924027"/>
            <a:ext cx="4409215" cy="1504583"/>
          </a:xfrm>
        </p:spPr>
        <p:txBody>
          <a:bodyPr>
            <a:normAutofit/>
          </a:bodyPr>
          <a:lstStyle/>
          <a:p>
            <a:pPr algn="ctr"/>
            <a:r>
              <a:rPr lang="es-MX" sz="2400" b="1" dirty="0">
                <a:latin typeface="Century Gothic" panose="020B0502020202020204" pitchFamily="34" charset="0"/>
              </a:rPr>
              <a:t>PROCESO DE RENDICIÓN DE CUENTAS 2023</a:t>
            </a:r>
            <a:r>
              <a:rPr lang="es-MX" sz="2800" b="1" dirty="0">
                <a:latin typeface="Century Gothic" panose="020B0502020202020204" pitchFamily="34" charset="0"/>
              </a:rPr>
              <a:t>. </a:t>
            </a:r>
            <a:endParaRPr lang="es-EC" sz="2800" b="1" dirty="0">
              <a:latin typeface="Century Gothic" panose="020B0502020202020204" pitchFamily="34" charset="0"/>
            </a:endParaRPr>
          </a:p>
        </p:txBody>
      </p:sp>
      <p:sp>
        <p:nvSpPr>
          <p:cNvPr id="4" name="Rectángulo 3">
            <a:extLst>
              <a:ext uri="{FF2B5EF4-FFF2-40B4-BE49-F238E27FC236}">
                <a16:creationId xmlns="" xmlns:a16="http://schemas.microsoft.com/office/drawing/2014/main" id="{15B67E7F-595E-4EF7-B3C6-AE6C992142DC}"/>
              </a:ext>
            </a:extLst>
          </p:cNvPr>
          <p:cNvSpPr/>
          <p:nvPr/>
        </p:nvSpPr>
        <p:spPr>
          <a:xfrm>
            <a:off x="6096000" y="0"/>
            <a:ext cx="6096000" cy="6858000"/>
          </a:xfrm>
          <a:prstGeom prst="rect">
            <a:avLst/>
          </a:prstGeom>
          <a:solidFill>
            <a:schemeClr val="accent4">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dirty="0"/>
          </a:p>
        </p:txBody>
      </p:sp>
      <p:pic>
        <p:nvPicPr>
          <p:cNvPr id="5" name="Imagen 4">
            <a:extLst>
              <a:ext uri="{FF2B5EF4-FFF2-40B4-BE49-F238E27FC236}">
                <a16:creationId xmlns="" xmlns:a16="http://schemas.microsoft.com/office/drawing/2014/main" id="{A9EA73A0-E776-4DAA-BCE3-42AE280130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0"/>
            <a:ext cx="6288505" cy="3537284"/>
          </a:xfrm>
          <a:prstGeom prst="rect">
            <a:avLst/>
          </a:prstGeom>
        </p:spPr>
      </p:pic>
      <p:pic>
        <p:nvPicPr>
          <p:cNvPr id="6" name="Imagen 5"/>
          <p:cNvPicPr>
            <a:picLocks noChangeAspect="1"/>
          </p:cNvPicPr>
          <p:nvPr/>
        </p:nvPicPr>
        <p:blipFill rotWithShape="1">
          <a:blip r:embed="rId4" cstate="print">
            <a:extLst>
              <a:ext uri="{28A0092B-C50C-407E-A947-70E740481C1C}">
                <a14:useLocalDpi xmlns:a14="http://schemas.microsoft.com/office/drawing/2010/main" val="0"/>
              </a:ext>
            </a:extLst>
          </a:blip>
          <a:srcRect t="18707" b="6085"/>
          <a:stretch/>
        </p:blipFill>
        <p:spPr>
          <a:xfrm>
            <a:off x="6092069" y="3308684"/>
            <a:ext cx="6292436" cy="3549316"/>
          </a:xfrm>
          <a:prstGeom prst="rect">
            <a:avLst/>
          </a:prstGeom>
        </p:spPr>
      </p:pic>
      <p:pic>
        <p:nvPicPr>
          <p:cNvPr id="9" name="Gráfico 8" descr="Gráfico de barras con relleno sólido">
            <a:extLst>
              <a:ext uri="{FF2B5EF4-FFF2-40B4-BE49-F238E27FC236}">
                <a16:creationId xmlns="" xmlns:a16="http://schemas.microsoft.com/office/drawing/2014/main" id="{E597D14F-5BEE-4281-811A-11D47F9A070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1801091" y="4233942"/>
            <a:ext cx="1984680" cy="1984680"/>
          </a:xfrm>
          <a:prstGeom prst="rect">
            <a:avLst/>
          </a:prstGeom>
        </p:spPr>
      </p:pic>
      <p:sp>
        <p:nvSpPr>
          <p:cNvPr id="11" name="Rectángulo 10">
            <a:extLst>
              <a:ext uri="{FF2B5EF4-FFF2-40B4-BE49-F238E27FC236}">
                <a16:creationId xmlns="" xmlns:a16="http://schemas.microsoft.com/office/drawing/2014/main" id="{0FD9A808-25F9-44FC-9BAD-34C28D3A1E79}"/>
              </a:ext>
            </a:extLst>
          </p:cNvPr>
          <p:cNvSpPr/>
          <p:nvPr/>
        </p:nvSpPr>
        <p:spPr>
          <a:xfrm>
            <a:off x="433376" y="2126355"/>
            <a:ext cx="5466188" cy="1052691"/>
          </a:xfrm>
          <a:prstGeom prst="rect">
            <a:avLst/>
          </a:prstGeom>
          <a:solidFill>
            <a:srgbClr val="00105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b="1" dirty="0">
                <a:solidFill>
                  <a:schemeClr val="bg1"/>
                </a:solidFill>
                <a:latin typeface="Arial Black" panose="020B0604020202020204" pitchFamily="34" charset="0"/>
                <a:cs typeface="Arial Black" panose="020B0604020202020204" pitchFamily="34" charset="0"/>
              </a:rPr>
              <a:t>RESPUESTAS A LAS PREGUNTAS REALIZADAS POR LA ASAMBLEA CIUDADANA LOCAL </a:t>
            </a:r>
            <a:endParaRPr lang="es-EC" sz="2000" b="1" dirty="0">
              <a:solidFill>
                <a:schemeClr val="bg1"/>
              </a:solidFill>
              <a:latin typeface="Arial Black" panose="020B0604020202020204" pitchFamily="34" charset="0"/>
              <a:cs typeface="Arial Black" panose="020B0604020202020204" pitchFamily="34" charset="0"/>
            </a:endParaRPr>
          </a:p>
        </p:txBody>
      </p:sp>
      <p:pic>
        <p:nvPicPr>
          <p:cNvPr id="3" name="Imagen 2">
            <a:extLst>
              <a:ext uri="{FF2B5EF4-FFF2-40B4-BE49-F238E27FC236}">
                <a16:creationId xmlns="" xmlns:a16="http://schemas.microsoft.com/office/drawing/2014/main" id="{1CEBFE45-9E48-3AEC-1493-7B71501628F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86410" y="322053"/>
            <a:ext cx="1923180" cy="1383971"/>
          </a:xfrm>
          <a:prstGeom prst="rect">
            <a:avLst/>
          </a:prstGeom>
        </p:spPr>
      </p:pic>
    </p:spTree>
    <p:extLst>
      <p:ext uri="{BB962C8B-B14F-4D97-AF65-F5344CB8AC3E}">
        <p14:creationId xmlns:p14="http://schemas.microsoft.com/office/powerpoint/2010/main" val="42492043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16">
            <a:extLst>
              <a:ext uri="{FF2B5EF4-FFF2-40B4-BE49-F238E27FC236}">
                <a16:creationId xmlns="" xmlns:a16="http://schemas.microsoft.com/office/drawing/2014/main" id="{78055F23-1E16-4C90-8CB3-F429708D9C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021"/>
            <a:ext cx="12192000" cy="6995884"/>
          </a:xfrm>
          <a:prstGeom prst="rect">
            <a:avLst/>
          </a:prstGeom>
        </p:spPr>
      </p:pic>
      <p:sp>
        <p:nvSpPr>
          <p:cNvPr id="2" name="Rectángulo 1">
            <a:extLst>
              <a:ext uri="{FF2B5EF4-FFF2-40B4-BE49-F238E27FC236}">
                <a16:creationId xmlns="" xmlns:a16="http://schemas.microsoft.com/office/drawing/2014/main" id="{BF74BA8D-E98A-3D04-66DD-242081AAA21C}"/>
              </a:ext>
            </a:extLst>
          </p:cNvPr>
          <p:cNvSpPr/>
          <p:nvPr/>
        </p:nvSpPr>
        <p:spPr>
          <a:xfrm>
            <a:off x="0" y="658276"/>
            <a:ext cx="1736333" cy="317769"/>
          </a:xfrm>
          <a:prstGeom prst="rect">
            <a:avLst/>
          </a:prstGeom>
          <a:solidFill>
            <a:srgbClr val="0010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7" name="Imagen 6">
            <a:extLst>
              <a:ext uri="{FF2B5EF4-FFF2-40B4-BE49-F238E27FC236}">
                <a16:creationId xmlns="" xmlns:a16="http://schemas.microsoft.com/office/drawing/2014/main" id="{7A558C12-CD61-43EC-94D4-56C9AA2970DC}"/>
              </a:ext>
            </a:extLst>
          </p:cNvPr>
          <p:cNvPicPr>
            <a:picLocks noChangeAspect="1"/>
          </p:cNvPicPr>
          <p:nvPr/>
        </p:nvPicPr>
        <p:blipFill rotWithShape="1">
          <a:blip r:embed="rId3"/>
          <a:srcRect t="-1" b="19395"/>
          <a:stretch/>
        </p:blipFill>
        <p:spPr>
          <a:xfrm>
            <a:off x="6143559" y="3428999"/>
            <a:ext cx="3165593" cy="3578905"/>
          </a:xfrm>
          <a:prstGeom prst="rect">
            <a:avLst/>
          </a:prstGeom>
        </p:spPr>
      </p:pic>
      <p:pic>
        <p:nvPicPr>
          <p:cNvPr id="8" name="Imagen 7">
            <a:extLst>
              <a:ext uri="{FF2B5EF4-FFF2-40B4-BE49-F238E27FC236}">
                <a16:creationId xmlns="" xmlns:a16="http://schemas.microsoft.com/office/drawing/2014/main" id="{CDD5FFCD-2F59-4F2D-8314-EB040360C10D}"/>
              </a:ext>
            </a:extLst>
          </p:cNvPr>
          <p:cNvPicPr>
            <a:picLocks noChangeAspect="1"/>
          </p:cNvPicPr>
          <p:nvPr/>
        </p:nvPicPr>
        <p:blipFill rotWithShape="1">
          <a:blip r:embed="rId4"/>
          <a:srcRect l="8489" r="11829" b="10747"/>
          <a:stretch/>
        </p:blipFill>
        <p:spPr>
          <a:xfrm>
            <a:off x="9279228" y="0"/>
            <a:ext cx="2930406" cy="3429000"/>
          </a:xfrm>
          <a:prstGeom prst="rect">
            <a:avLst/>
          </a:prstGeom>
        </p:spPr>
      </p:pic>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0" y="-22896"/>
            <a:ext cx="3183228" cy="3451896"/>
          </a:xfrm>
          <a:prstGeom prst="rect">
            <a:avLst/>
          </a:prstGeom>
        </p:spPr>
      </p:pic>
      <p:sp>
        <p:nvSpPr>
          <p:cNvPr id="12" name="Rectángulo 11">
            <a:extLst>
              <a:ext uri="{FF2B5EF4-FFF2-40B4-BE49-F238E27FC236}">
                <a16:creationId xmlns="" xmlns:a16="http://schemas.microsoft.com/office/drawing/2014/main" id="{22C08AE5-17E5-450C-AEA4-E40BFB1B4B2B}"/>
              </a:ext>
            </a:extLst>
          </p:cNvPr>
          <p:cNvSpPr/>
          <p:nvPr/>
        </p:nvSpPr>
        <p:spPr>
          <a:xfrm>
            <a:off x="348541" y="658276"/>
            <a:ext cx="5385497" cy="2100575"/>
          </a:xfrm>
          <a:prstGeom prst="rect">
            <a:avLst/>
          </a:prstGeom>
          <a:noFill/>
        </p:spPr>
        <p:txBody>
          <a:bodyPr wrap="square" lIns="91440" tIns="45720" rIns="91440" bIns="45720">
            <a:spAutoFit/>
          </a:bodyPr>
          <a:lstStyle/>
          <a:p>
            <a:pPr algn="just"/>
            <a:r>
              <a:rPr lang="es-EC" sz="1450" b="1" dirty="0">
                <a:solidFill>
                  <a:schemeClr val="bg1"/>
                </a:solidFill>
                <a:latin typeface="Century Gothic" panose="020B0502020202020204" pitchFamily="34" charset="0"/>
              </a:rPr>
              <a:t>PREGUNTA 1</a:t>
            </a:r>
          </a:p>
          <a:p>
            <a:pPr algn="ctr"/>
            <a:r>
              <a:rPr lang="es-EC" sz="1450" u="sng" dirty="0">
                <a:latin typeface="Century Gothic" panose="020B0502020202020204" pitchFamily="34" charset="0"/>
              </a:rPr>
              <a:t>Asamblea local ciudadana</a:t>
            </a:r>
            <a:r>
              <a:rPr lang="es-EC" sz="1450" b="1" dirty="0">
                <a:latin typeface="Century Gothic" panose="020B0502020202020204" pitchFamily="34" charset="0"/>
              </a:rPr>
              <a:t> </a:t>
            </a:r>
          </a:p>
          <a:p>
            <a:pPr algn="ctr"/>
            <a:endParaRPr lang="es-EC" sz="1450" b="1" dirty="0">
              <a:latin typeface="Century Gothic" panose="020B0502020202020204" pitchFamily="34" charset="0"/>
            </a:endParaRPr>
          </a:p>
          <a:p>
            <a:pPr algn="just"/>
            <a:r>
              <a:rPr lang="es-MX" sz="1450" i="1" dirty="0">
                <a:latin typeface="Century Gothic" panose="020B0502020202020204" pitchFamily="34" charset="0"/>
              </a:rPr>
              <a:t>¿Cuánto de lo establecido en el “ACTA DE SUGERENCIAS OPINIONES Y APORTES CIUDADANOS SOBRE EL INFORME DE RENDICIÓN DE CUENTAS PERÍODO 2022 DE LA EMPRESA PÚBLICA DE AGUA POTABLE Y ALCANTARILLADO DEL CANTÓN SANTA ROSA”, se ha cumplido? </a:t>
            </a:r>
            <a:endParaRPr lang="es-EC" sz="1450" i="1" dirty="0">
              <a:latin typeface="Century Gothic" panose="020B0502020202020204" pitchFamily="34" charset="0"/>
            </a:endParaRPr>
          </a:p>
          <a:p>
            <a:pPr algn="just"/>
            <a:endParaRPr lang="es-ES" sz="1450" b="0" cap="none" spc="0" dirty="0">
              <a:ln w="0"/>
              <a:effectLst>
                <a:outerShdw blurRad="38100" dist="19050" dir="2700000" algn="tl" rotWithShape="0">
                  <a:schemeClr val="dk1">
                    <a:alpha val="40000"/>
                  </a:schemeClr>
                </a:outerShdw>
              </a:effectLst>
              <a:latin typeface="Century Gothic" panose="020B0502020202020204" pitchFamily="34" charset="0"/>
            </a:endParaRPr>
          </a:p>
        </p:txBody>
      </p:sp>
      <p:sp>
        <p:nvSpPr>
          <p:cNvPr id="13" name="Rectángulo 12">
            <a:extLst>
              <a:ext uri="{FF2B5EF4-FFF2-40B4-BE49-F238E27FC236}">
                <a16:creationId xmlns="" xmlns:a16="http://schemas.microsoft.com/office/drawing/2014/main" id="{C3658878-C73B-4C93-9B82-00366B0F9B2F}"/>
              </a:ext>
            </a:extLst>
          </p:cNvPr>
          <p:cNvSpPr/>
          <p:nvPr/>
        </p:nvSpPr>
        <p:spPr>
          <a:xfrm>
            <a:off x="318616" y="2874222"/>
            <a:ext cx="5385498" cy="4247317"/>
          </a:xfrm>
          <a:prstGeom prst="rect">
            <a:avLst/>
          </a:prstGeom>
          <a:noFill/>
        </p:spPr>
        <p:txBody>
          <a:bodyPr wrap="square" lIns="91440" tIns="45720" rIns="91440" bIns="45720">
            <a:spAutoFit/>
          </a:bodyPr>
          <a:lstStyle/>
          <a:p>
            <a:r>
              <a:rPr lang="es-MX" sz="1450" b="1" dirty="0">
                <a:latin typeface="Century Gothic" panose="020B0502020202020204" pitchFamily="34" charset="0"/>
              </a:rPr>
              <a:t>RESPUESTA</a:t>
            </a:r>
          </a:p>
          <a:p>
            <a:pPr algn="just"/>
            <a:r>
              <a:rPr lang="es-MX" sz="1450" dirty="0">
                <a:latin typeface="Century Gothic" panose="020B0502020202020204" pitchFamily="34" charset="0"/>
              </a:rPr>
              <a:t>Doce compromisos fueron asumidos por la EMAPASR-EP de las veintitrés sugerencias remitidas por la ciudadanía de las cuales se cumplieron los siguientes: </a:t>
            </a:r>
          </a:p>
          <a:p>
            <a:pPr algn="just"/>
            <a:r>
              <a:rPr lang="es-MX" sz="1450" dirty="0">
                <a:latin typeface="Century Gothic" panose="020B0502020202020204" pitchFamily="34" charset="0"/>
              </a:rPr>
              <a:t>• Implementación de indicadores de gestión. </a:t>
            </a:r>
          </a:p>
          <a:p>
            <a:pPr algn="just"/>
            <a:r>
              <a:rPr lang="es-MX" sz="1450" dirty="0">
                <a:latin typeface="Century Gothic" panose="020B0502020202020204" pitchFamily="34" charset="0"/>
              </a:rPr>
              <a:t>• Evaluaciones trimestrales de los procesos de contratación. </a:t>
            </a:r>
          </a:p>
          <a:p>
            <a:pPr algn="just"/>
            <a:r>
              <a:rPr lang="es-MX" sz="1450" dirty="0">
                <a:latin typeface="Century Gothic" panose="020B0502020202020204" pitchFamily="34" charset="0"/>
              </a:rPr>
              <a:t>•Actividades de cumplimiento de ordenanza ACMUS priorizando el programa de protección del agua y ecosistemas frágiles. </a:t>
            </a:r>
          </a:p>
          <a:p>
            <a:pPr algn="just"/>
            <a:r>
              <a:rPr lang="es-EC" sz="1450" dirty="0">
                <a:latin typeface="Century Gothic" panose="020B0502020202020204" pitchFamily="34" charset="0"/>
              </a:rPr>
              <a:t>•Implementación de proyectos de reforestación de zonas degradas por actividades antrópicas. </a:t>
            </a:r>
          </a:p>
          <a:p>
            <a:pPr algn="just"/>
            <a:r>
              <a:rPr lang="es-MX" sz="1450" dirty="0">
                <a:latin typeface="Century Gothic" panose="020B0502020202020204" pitchFamily="34" charset="0"/>
              </a:rPr>
              <a:t>•Presentación de denuncias ante la FGE por presuntos delitos de contaminación ambiental. </a:t>
            </a:r>
          </a:p>
          <a:p>
            <a:pPr algn="just"/>
            <a:r>
              <a:rPr lang="es-MX" sz="1450" dirty="0">
                <a:latin typeface="Century Gothic" panose="020B0502020202020204" pitchFamily="34" charset="0"/>
              </a:rPr>
              <a:t>•Se priorizo el presupuesto de inversión en obras de abastecimiento de agua potable y alcantarillado sanitario. </a:t>
            </a:r>
          </a:p>
          <a:p>
            <a:pPr algn="just"/>
            <a:endParaRPr lang="es-ES" sz="1450" b="0" cap="none" spc="0" dirty="0">
              <a:ln w="0"/>
              <a:effectLst>
                <a:outerShdw blurRad="38100" dist="19050" dir="2700000" algn="tl" rotWithShape="0">
                  <a:schemeClr val="dk1">
                    <a:alpha val="40000"/>
                  </a:schemeClr>
                </a:outerShdw>
              </a:effectLst>
              <a:latin typeface="Century Gothic" panose="020B0502020202020204" pitchFamily="34" charset="0"/>
            </a:endParaRPr>
          </a:p>
        </p:txBody>
      </p:sp>
      <p:pic>
        <p:nvPicPr>
          <p:cNvPr id="14" name="Imagen 13">
            <a:extLst>
              <a:ext uri="{FF2B5EF4-FFF2-40B4-BE49-F238E27FC236}">
                <a16:creationId xmlns="" xmlns:a16="http://schemas.microsoft.com/office/drawing/2014/main" id="{2448024D-4761-407A-9750-A6120C24DDC7}"/>
              </a:ext>
            </a:extLst>
          </p:cNvPr>
          <p:cNvPicPr>
            <a:picLocks noChangeAspect="1"/>
          </p:cNvPicPr>
          <p:nvPr/>
        </p:nvPicPr>
        <p:blipFill rotWithShape="1">
          <a:blip r:embed="rId6">
            <a:extLst>
              <a:ext uri="{28A0092B-C50C-407E-A947-70E740481C1C}">
                <a14:useLocalDpi xmlns:a14="http://schemas.microsoft.com/office/drawing/2010/main" val="0"/>
              </a:ext>
            </a:extLst>
          </a:blip>
          <a:srcRect t="14201" b="18021"/>
          <a:stretch/>
        </p:blipFill>
        <p:spPr>
          <a:xfrm>
            <a:off x="9270411" y="3429000"/>
            <a:ext cx="2930406" cy="3657600"/>
          </a:xfrm>
          <a:prstGeom prst="rect">
            <a:avLst/>
          </a:prstGeom>
        </p:spPr>
      </p:pic>
    </p:spTree>
    <p:extLst>
      <p:ext uri="{BB962C8B-B14F-4D97-AF65-F5344CB8AC3E}">
        <p14:creationId xmlns:p14="http://schemas.microsoft.com/office/powerpoint/2010/main" val="10732927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 xmlns:a16="http://schemas.microsoft.com/office/drawing/2014/main" id="{2817FDDC-82C3-0B58-C8D0-F49E924FE1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1"/>
            <a:ext cx="12228511" cy="6858001"/>
          </a:xfrm>
          <a:prstGeom prst="rect">
            <a:avLst/>
          </a:prstGeom>
        </p:spPr>
      </p:pic>
      <p:sp>
        <p:nvSpPr>
          <p:cNvPr id="4" name="Rectángulo: esquinas redondeadas 3">
            <a:extLst>
              <a:ext uri="{FF2B5EF4-FFF2-40B4-BE49-F238E27FC236}">
                <a16:creationId xmlns="" xmlns:a16="http://schemas.microsoft.com/office/drawing/2014/main" id="{0B43A707-07AD-4909-8A03-1BFC2E4E18E2}"/>
              </a:ext>
            </a:extLst>
          </p:cNvPr>
          <p:cNvSpPr/>
          <p:nvPr/>
        </p:nvSpPr>
        <p:spPr>
          <a:xfrm>
            <a:off x="478616" y="904708"/>
            <a:ext cx="3776323" cy="4807527"/>
          </a:xfrm>
          <a:prstGeom prst="roundRect">
            <a:avLst/>
          </a:prstGeom>
          <a:gradFill>
            <a:gsLst>
              <a:gs pos="0">
                <a:schemeClr val="accent4">
                  <a:lumMod val="20000"/>
                  <a:lumOff val="80000"/>
                </a:schemeClr>
              </a:gs>
              <a:gs pos="74000">
                <a:schemeClr val="accent4">
                  <a:lumMod val="20000"/>
                  <a:lumOff val="80000"/>
                  <a:alpha val="50000"/>
                </a:schemeClr>
              </a:gs>
              <a:gs pos="83000">
                <a:schemeClr val="accent4">
                  <a:lumMod val="20000"/>
                  <a:lumOff val="80000"/>
                  <a:alpha val="42000"/>
                </a:schemeClr>
              </a:gs>
              <a:gs pos="100000">
                <a:schemeClr val="accent4">
                  <a:lumMod val="20000"/>
                  <a:lumOff val="80000"/>
                  <a:alpha val="68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750"/>
              </a:spcAft>
            </a:pPr>
            <a:endParaRPr lang="es-MX" sz="1600" dirty="0">
              <a:solidFill>
                <a:schemeClr val="tx1">
                  <a:lumMod val="65000"/>
                  <a:lumOff val="35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a:spcAft>
                <a:spcPts val="750"/>
              </a:spcAft>
            </a:pPr>
            <a:endParaRPr lang="es-MX" sz="1600" dirty="0">
              <a:solidFill>
                <a:schemeClr val="tx1">
                  <a:lumMod val="85000"/>
                  <a:lumOff val="15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p>
            <a:pPr algn="ctr">
              <a:spcAft>
                <a:spcPts val="750"/>
              </a:spcAft>
            </a:pPr>
            <a:r>
              <a:rPr lang="es-EC" sz="1600" dirty="0">
                <a:solidFill>
                  <a:schemeClr val="tx1">
                    <a:lumMod val="85000"/>
                    <a:lumOff val="15000"/>
                  </a:schemeClr>
                </a:solidFill>
                <a:latin typeface="Century Gothic" panose="020B0502020202020204" pitchFamily="34" charset="0"/>
                <a:ea typeface="MS PGothic" panose="020B0600070205080204" pitchFamily="34" charset="-128"/>
                <a:cs typeface="Times New Roman" panose="02020603050405020304" pitchFamily="18" charset="0"/>
              </a:rPr>
              <a:t>Proveer servicios de agua potable y alcantarillado sanitario en el Cantón Santa Rosa con los más altos estándares de calidad, continuidad, y cantidad. Nos comprometemos a ofrecer un servicio universal y sostenible, respetando el medio ambiente y contribuyendo al bienestar y desarrollo de todos los santarroseños.</a:t>
            </a:r>
            <a:r>
              <a:rPr lang="es-MX" sz="1600" dirty="0">
                <a:effectLst/>
                <a:latin typeface="Century Gothic" panose="020B0502020202020204" pitchFamily="34" charset="0"/>
                <a:ea typeface="MS PGothic" panose="020B0600070205080204" pitchFamily="34" charset="-128"/>
                <a:cs typeface="Times New Roman" panose="02020603050405020304" pitchFamily="18" charset="0"/>
              </a:rPr>
              <a:t> </a:t>
            </a:r>
            <a:endParaRPr lang="es-EC" sz="1600" dirty="0">
              <a:effectLst/>
              <a:latin typeface="Century Gothic" panose="020B0502020202020204" pitchFamily="34" charset="0"/>
              <a:ea typeface="MS PGothic" panose="020B0600070205080204" pitchFamily="34" charset="-128"/>
              <a:cs typeface="Times New Roman" panose="02020603050405020304" pitchFamily="18" charset="0"/>
            </a:endParaRPr>
          </a:p>
          <a:p>
            <a:pPr algn="ctr"/>
            <a:endParaRPr lang="es-EC" sz="1600" dirty="0">
              <a:effectLst>
                <a:glow rad="127000">
                  <a:schemeClr val="accent4">
                    <a:lumMod val="20000"/>
                    <a:lumOff val="80000"/>
                    <a:alpha val="0"/>
                  </a:schemeClr>
                </a:glow>
              </a:effectLst>
              <a:latin typeface="Century Gothic" panose="020B0502020202020204" pitchFamily="34" charset="0"/>
            </a:endParaRPr>
          </a:p>
        </p:txBody>
      </p:sp>
      <p:sp>
        <p:nvSpPr>
          <p:cNvPr id="5" name="Rectángulo: esquinas redondeadas 4">
            <a:extLst>
              <a:ext uri="{FF2B5EF4-FFF2-40B4-BE49-F238E27FC236}">
                <a16:creationId xmlns="" xmlns:a16="http://schemas.microsoft.com/office/drawing/2014/main" id="{35FEF447-1ECB-45EE-A3E7-4FAF2103D2B0}"/>
              </a:ext>
            </a:extLst>
          </p:cNvPr>
          <p:cNvSpPr/>
          <p:nvPr/>
        </p:nvSpPr>
        <p:spPr>
          <a:xfrm>
            <a:off x="7779474" y="904708"/>
            <a:ext cx="3776323" cy="4807527"/>
          </a:xfrm>
          <a:prstGeom prst="roundRect">
            <a:avLst/>
          </a:prstGeom>
          <a:gradFill>
            <a:gsLst>
              <a:gs pos="0">
                <a:schemeClr val="accent5">
                  <a:lumMod val="20000"/>
                  <a:lumOff val="80000"/>
                </a:schemeClr>
              </a:gs>
              <a:gs pos="74000">
                <a:schemeClr val="accent5">
                  <a:lumMod val="20000"/>
                  <a:lumOff val="80000"/>
                  <a:alpha val="72000"/>
                </a:schemeClr>
              </a:gs>
              <a:gs pos="83000">
                <a:schemeClr val="accent5">
                  <a:lumMod val="20000"/>
                  <a:lumOff val="80000"/>
                  <a:alpha val="80000"/>
                </a:schemeClr>
              </a:gs>
              <a:gs pos="100000">
                <a:schemeClr val="accent5">
                  <a:lumMod val="20000"/>
                  <a:lumOff val="80000"/>
                  <a:alpha val="6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750"/>
              </a:spcAft>
            </a:pPr>
            <a:endParaRPr lang="es-MX" sz="1600" dirty="0">
              <a:solidFill>
                <a:schemeClr val="tx1">
                  <a:lumMod val="85000"/>
                  <a:lumOff val="15000"/>
                </a:schemeClr>
              </a:solidFill>
              <a:latin typeface="Century Gothic" panose="020B0502020202020204" pitchFamily="34" charset="0"/>
              <a:cs typeface="Times New Roman" panose="02020603050405020304" pitchFamily="18" charset="0"/>
            </a:endParaRPr>
          </a:p>
          <a:p>
            <a:pPr algn="ctr">
              <a:spcAft>
                <a:spcPts val="750"/>
              </a:spcAft>
            </a:pPr>
            <a:r>
              <a:rPr lang="es-EC" sz="1600" dirty="0">
                <a:solidFill>
                  <a:schemeClr val="tx1">
                    <a:lumMod val="85000"/>
                    <a:lumOff val="15000"/>
                  </a:schemeClr>
                </a:solidFill>
                <a:latin typeface="Century Gothic" panose="020B0502020202020204" pitchFamily="34" charset="0"/>
                <a:ea typeface="MS PGothic" panose="020B0600070205080204" pitchFamily="34" charset="-128"/>
                <a:cs typeface="Times New Roman" panose="02020603050405020304" pitchFamily="18" charset="0"/>
              </a:rPr>
              <a:t>Convertirnos en líderes reconocidos a nivel provincial y nacional en la gestión, administración y provisión de servicios de agua potable y alcantarillado sanitario. Nos comprometemos a alcanzar los más altos estándares de calidad e innovación, garantizando la satisfacción de nuestros usuarios y promoviendo el desarrollo integral del Cantón Santa Rosa.</a:t>
            </a:r>
            <a:endParaRPr lang="es-EC" sz="1600" dirty="0">
              <a:effectLst>
                <a:glow rad="127000">
                  <a:schemeClr val="accent4">
                    <a:lumMod val="20000"/>
                    <a:lumOff val="80000"/>
                    <a:alpha val="0"/>
                  </a:schemeClr>
                </a:glow>
              </a:effectLst>
              <a:latin typeface="Century Gothic" panose="020B0502020202020204" pitchFamily="34" charset="0"/>
              <a:ea typeface="MS PGothic" panose="020B0600070205080204" pitchFamily="34" charset="-128"/>
            </a:endParaRPr>
          </a:p>
        </p:txBody>
      </p:sp>
      <p:sp>
        <p:nvSpPr>
          <p:cNvPr id="6" name="Rectángulo 5">
            <a:extLst>
              <a:ext uri="{FF2B5EF4-FFF2-40B4-BE49-F238E27FC236}">
                <a16:creationId xmlns="" xmlns:a16="http://schemas.microsoft.com/office/drawing/2014/main" id="{0AF1D059-DBDD-4473-8343-680C8047DA86}"/>
              </a:ext>
            </a:extLst>
          </p:cNvPr>
          <p:cNvSpPr/>
          <p:nvPr/>
        </p:nvSpPr>
        <p:spPr>
          <a:xfrm>
            <a:off x="1439859" y="1073363"/>
            <a:ext cx="1754006" cy="584775"/>
          </a:xfrm>
          <a:prstGeom prst="rect">
            <a:avLst/>
          </a:prstGeom>
          <a:noFill/>
          <a:effectLst/>
        </p:spPr>
        <p:txBody>
          <a:bodyPr wrap="none" lIns="91440" tIns="45720" rIns="91440" bIns="45720">
            <a:spAutoFit/>
          </a:bodyPr>
          <a:lstStyle/>
          <a:p>
            <a:pPr algn="ctr"/>
            <a:r>
              <a:rPr lang="es-ES" sz="3200" b="1" cap="none" spc="50" dirty="0">
                <a:ln w="0"/>
                <a:solidFill>
                  <a:srgbClr val="00105E"/>
                </a:solidFill>
                <a:effectLst>
                  <a:reflection blurRad="6350" stA="55000" endA="300" endPos="45500" dir="5400000" sy="-100000" algn="bl" rotWithShape="0"/>
                </a:effectLst>
                <a:latin typeface="Aharoni" panose="02010803020104030203" pitchFamily="2" charset="-79"/>
                <a:ea typeface="STHupo" panose="02010800040101010101" pitchFamily="2" charset="-122"/>
                <a:cs typeface="Aharoni" panose="02010803020104030203" pitchFamily="2" charset="-79"/>
              </a:rPr>
              <a:t>MISI</a:t>
            </a:r>
            <a:r>
              <a:rPr lang="es-MX" sz="3200" b="1" spc="50" dirty="0" err="1">
                <a:ln w="0"/>
                <a:solidFill>
                  <a:srgbClr val="00105E"/>
                </a:solidFill>
                <a:effectLst>
                  <a:reflection blurRad="6350" stA="55000" endA="300" endPos="45500" dir="5400000" sy="-100000" algn="bl" rotWithShape="0"/>
                </a:effectLst>
                <a:latin typeface="Aharoni" panose="02010803020104030203" pitchFamily="2" charset="-79"/>
                <a:ea typeface="STHupo" panose="02010800040101010101" pitchFamily="2" charset="-122"/>
                <a:cs typeface="Aharoni" panose="02010803020104030203" pitchFamily="2" charset="-79"/>
              </a:rPr>
              <a:t>Ó</a:t>
            </a:r>
            <a:r>
              <a:rPr lang="es-ES" sz="3200" b="1" cap="none" spc="50" dirty="0">
                <a:ln w="0"/>
                <a:solidFill>
                  <a:srgbClr val="00105E"/>
                </a:solidFill>
                <a:effectLst>
                  <a:reflection blurRad="6350" stA="55000" endA="300" endPos="45500" dir="5400000" sy="-100000" algn="bl" rotWithShape="0"/>
                </a:effectLst>
                <a:latin typeface="Aharoni" panose="02010803020104030203" pitchFamily="2" charset="-79"/>
                <a:ea typeface="STHupo" panose="02010800040101010101" pitchFamily="2" charset="-122"/>
                <a:cs typeface="Aharoni" panose="02010803020104030203" pitchFamily="2" charset="-79"/>
              </a:rPr>
              <a:t>N</a:t>
            </a:r>
          </a:p>
        </p:txBody>
      </p:sp>
      <p:sp>
        <p:nvSpPr>
          <p:cNvPr id="7" name="Rectángulo 6">
            <a:extLst>
              <a:ext uri="{FF2B5EF4-FFF2-40B4-BE49-F238E27FC236}">
                <a16:creationId xmlns="" xmlns:a16="http://schemas.microsoft.com/office/drawing/2014/main" id="{32522AAB-BEAB-4629-941C-70DC965B3320}"/>
              </a:ext>
            </a:extLst>
          </p:cNvPr>
          <p:cNvSpPr/>
          <p:nvPr/>
        </p:nvSpPr>
        <p:spPr>
          <a:xfrm>
            <a:off x="8829110" y="1047605"/>
            <a:ext cx="1665842" cy="584775"/>
          </a:xfrm>
          <a:prstGeom prst="rect">
            <a:avLst/>
          </a:prstGeom>
          <a:noFill/>
          <a:effectLst>
            <a:glow rad="63500">
              <a:schemeClr val="accent4">
                <a:satMod val="175000"/>
                <a:alpha val="40000"/>
              </a:schemeClr>
            </a:glow>
            <a:outerShdw blurRad="50800" dist="38100" dir="2700000" algn="tl" rotWithShape="0">
              <a:prstClr val="black">
                <a:alpha val="40000"/>
              </a:prstClr>
            </a:outerShdw>
          </a:effectLst>
        </p:spPr>
        <p:txBody>
          <a:bodyPr wrap="none" lIns="91440" tIns="45720" rIns="91440" bIns="45720">
            <a:spAutoFit/>
          </a:bodyPr>
          <a:lstStyle/>
          <a:p>
            <a:pPr algn="ctr"/>
            <a:r>
              <a:rPr lang="es-ES" sz="3200" b="1" spc="50" dirty="0">
                <a:ln w="0"/>
                <a:solidFill>
                  <a:srgbClr val="00105E"/>
                </a:solidFill>
                <a:effectLst>
                  <a:reflection blurRad="6350" stA="55000" endA="300" endPos="45500" dir="5400000" sy="-100000" algn="bl" rotWithShape="0"/>
                </a:effectLst>
                <a:latin typeface="Aharoni" panose="02010803020104030203" pitchFamily="2" charset="-79"/>
                <a:ea typeface="STHupo" panose="02010800040101010101" pitchFamily="2" charset="-122"/>
                <a:cs typeface="Aharoni" panose="02010803020104030203" pitchFamily="2" charset="-79"/>
              </a:rPr>
              <a:t>V</a:t>
            </a:r>
            <a:r>
              <a:rPr lang="es-ES" sz="3200" b="1" cap="none" spc="50" dirty="0">
                <a:ln w="0"/>
                <a:solidFill>
                  <a:srgbClr val="00105E"/>
                </a:solidFill>
                <a:effectLst>
                  <a:reflection blurRad="6350" stA="55000" endA="300" endPos="45500" dir="5400000" sy="-100000" algn="bl" rotWithShape="0"/>
                </a:effectLst>
                <a:latin typeface="Aharoni" panose="02010803020104030203" pitchFamily="2" charset="-79"/>
                <a:ea typeface="STHupo" panose="02010800040101010101" pitchFamily="2" charset="-122"/>
                <a:cs typeface="Aharoni" panose="02010803020104030203" pitchFamily="2" charset="-79"/>
              </a:rPr>
              <a:t>ISI</a:t>
            </a:r>
            <a:r>
              <a:rPr lang="es-MX" sz="3200" b="1" spc="50" dirty="0" err="1">
                <a:ln w="0"/>
                <a:solidFill>
                  <a:srgbClr val="00105E"/>
                </a:solidFill>
                <a:effectLst>
                  <a:reflection blurRad="6350" stA="55000" endA="300" endPos="45500" dir="5400000" sy="-100000" algn="bl" rotWithShape="0"/>
                </a:effectLst>
                <a:latin typeface="Aharoni" panose="02010803020104030203" pitchFamily="2" charset="-79"/>
                <a:ea typeface="STHupo" panose="02010800040101010101" pitchFamily="2" charset="-122"/>
                <a:cs typeface="Aharoni" panose="02010803020104030203" pitchFamily="2" charset="-79"/>
              </a:rPr>
              <a:t>Ó</a:t>
            </a:r>
            <a:r>
              <a:rPr lang="es-ES" sz="3200" b="1" cap="none" spc="50" dirty="0">
                <a:ln w="0"/>
                <a:solidFill>
                  <a:srgbClr val="00105E"/>
                </a:solidFill>
                <a:effectLst>
                  <a:reflection blurRad="6350" stA="55000" endA="300" endPos="45500" dir="5400000" sy="-100000" algn="bl" rotWithShape="0"/>
                </a:effectLst>
                <a:latin typeface="Aharoni" panose="02010803020104030203" pitchFamily="2" charset="-79"/>
                <a:ea typeface="STHupo" panose="02010800040101010101" pitchFamily="2" charset="-122"/>
                <a:cs typeface="Aharoni" panose="02010803020104030203" pitchFamily="2" charset="-79"/>
              </a:rPr>
              <a:t>N</a:t>
            </a:r>
          </a:p>
        </p:txBody>
      </p:sp>
      <p:pic>
        <p:nvPicPr>
          <p:cNvPr id="13" name="Imagen 12">
            <a:extLst>
              <a:ext uri="{FF2B5EF4-FFF2-40B4-BE49-F238E27FC236}">
                <a16:creationId xmlns="" xmlns:a16="http://schemas.microsoft.com/office/drawing/2014/main" id="{C2D4C286-1D38-D48A-C0BE-9ECBC34F903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641" r="10006"/>
          <a:stretch/>
        </p:blipFill>
        <p:spPr>
          <a:xfrm>
            <a:off x="2564091" y="6355606"/>
            <a:ext cx="6400800" cy="495183"/>
          </a:xfrm>
          <a:prstGeom prst="rect">
            <a:avLst/>
          </a:prstGeom>
        </p:spPr>
      </p:pic>
      <p:pic>
        <p:nvPicPr>
          <p:cNvPr id="15" name="Imagen 14">
            <a:extLst>
              <a:ext uri="{FF2B5EF4-FFF2-40B4-BE49-F238E27FC236}">
                <a16:creationId xmlns="" xmlns:a16="http://schemas.microsoft.com/office/drawing/2014/main" id="{D5CDE882-D181-4F8C-3574-BCDA3A9922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32690" y="1973586"/>
            <a:ext cx="3346784" cy="2408433"/>
          </a:xfrm>
          <a:prstGeom prst="rect">
            <a:avLst/>
          </a:prstGeom>
        </p:spPr>
      </p:pic>
    </p:spTree>
    <p:extLst>
      <p:ext uri="{BB962C8B-B14F-4D97-AF65-F5344CB8AC3E}">
        <p14:creationId xmlns:p14="http://schemas.microsoft.com/office/powerpoint/2010/main" val="4025669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a:extLst>
              <a:ext uri="{FF2B5EF4-FFF2-40B4-BE49-F238E27FC236}">
                <a16:creationId xmlns="" xmlns:a16="http://schemas.microsoft.com/office/drawing/2014/main" id="{D50B1D20-53D0-49B1-AAA7-0C14AFCD91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021"/>
            <a:ext cx="12192000" cy="6995884"/>
          </a:xfrm>
          <a:prstGeom prst="rect">
            <a:avLst/>
          </a:prstGeom>
        </p:spPr>
      </p:pic>
      <p:sp>
        <p:nvSpPr>
          <p:cNvPr id="4" name="Rectángulo 3">
            <a:extLst>
              <a:ext uri="{FF2B5EF4-FFF2-40B4-BE49-F238E27FC236}">
                <a16:creationId xmlns="" xmlns:a16="http://schemas.microsoft.com/office/drawing/2014/main" id="{51E2FDB3-E7DA-3C7B-9DF7-CCA0E3A4D4CA}"/>
              </a:ext>
            </a:extLst>
          </p:cNvPr>
          <p:cNvSpPr/>
          <p:nvPr/>
        </p:nvSpPr>
        <p:spPr>
          <a:xfrm>
            <a:off x="-82193" y="595673"/>
            <a:ext cx="1962364" cy="318727"/>
          </a:xfrm>
          <a:prstGeom prst="rect">
            <a:avLst/>
          </a:prstGeom>
          <a:solidFill>
            <a:srgbClr val="0010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Rectángulo 12">
            <a:extLst>
              <a:ext uri="{FF2B5EF4-FFF2-40B4-BE49-F238E27FC236}">
                <a16:creationId xmlns="" xmlns:a16="http://schemas.microsoft.com/office/drawing/2014/main" id="{D014BA0F-2F3B-4C4E-B248-5649BA783B4F}"/>
              </a:ext>
            </a:extLst>
          </p:cNvPr>
          <p:cNvSpPr/>
          <p:nvPr/>
        </p:nvSpPr>
        <p:spPr>
          <a:xfrm>
            <a:off x="400985" y="595673"/>
            <a:ext cx="5319457" cy="2323713"/>
          </a:xfrm>
          <a:prstGeom prst="rect">
            <a:avLst/>
          </a:prstGeom>
          <a:noFill/>
        </p:spPr>
        <p:txBody>
          <a:bodyPr wrap="square" lIns="91440" tIns="45720" rIns="91440" bIns="45720">
            <a:spAutoFit/>
          </a:bodyPr>
          <a:lstStyle/>
          <a:p>
            <a:pPr algn="just"/>
            <a:r>
              <a:rPr lang="es-EC" sz="1450" b="1" dirty="0">
                <a:solidFill>
                  <a:schemeClr val="bg1"/>
                </a:solidFill>
                <a:latin typeface="Century Gothic" panose="020B0502020202020204" pitchFamily="34" charset="0"/>
              </a:rPr>
              <a:t>PREGUNTA 2</a:t>
            </a:r>
          </a:p>
          <a:p>
            <a:pPr algn="ctr"/>
            <a:endParaRPr lang="es-EC" sz="1450" u="sng" dirty="0">
              <a:latin typeface="Century Gothic" panose="020B0502020202020204" pitchFamily="34" charset="0"/>
            </a:endParaRPr>
          </a:p>
          <a:p>
            <a:pPr algn="ctr"/>
            <a:r>
              <a:rPr lang="es-EC" sz="1450" u="sng" dirty="0">
                <a:latin typeface="Century Gothic" panose="020B0502020202020204" pitchFamily="34" charset="0"/>
              </a:rPr>
              <a:t>Asamblea local ciudadana</a:t>
            </a:r>
            <a:r>
              <a:rPr lang="es-EC" sz="1450" b="1" dirty="0">
                <a:latin typeface="Century Gothic" panose="020B0502020202020204" pitchFamily="34" charset="0"/>
              </a:rPr>
              <a:t> </a:t>
            </a:r>
          </a:p>
          <a:p>
            <a:pPr algn="just"/>
            <a:r>
              <a:rPr lang="es-MX" sz="1450" i="1" dirty="0">
                <a:latin typeface="Century Gothic" panose="020B0502020202020204" pitchFamily="34" charset="0"/>
              </a:rPr>
              <a:t>¿Ante el reclamo de algunas instituciones y ciudadanos presentados ante la Asamblea Local Ciudadana y las denuncias difundidas en medios de comunicación local por la elevación en los valores de las planillas de agua potable? ¿cuál es el pliego tarifario vigente? ¿cuándo fue aprobado y socializado?</a:t>
            </a:r>
            <a:endParaRPr lang="es-EC" sz="1450" i="1" dirty="0">
              <a:latin typeface="Century Gothic" panose="020B0502020202020204" pitchFamily="34" charset="0"/>
            </a:endParaRPr>
          </a:p>
          <a:p>
            <a:pPr algn="just"/>
            <a:endParaRPr lang="es-ES" sz="1450" b="0" cap="none" spc="0" dirty="0">
              <a:ln w="0"/>
              <a:effectLst>
                <a:outerShdw blurRad="38100" dist="19050" dir="2700000" algn="tl" rotWithShape="0">
                  <a:schemeClr val="dk1">
                    <a:alpha val="40000"/>
                  </a:schemeClr>
                </a:outerShdw>
              </a:effectLst>
              <a:latin typeface="Century Gothic" panose="020B0502020202020204" pitchFamily="34" charset="0"/>
            </a:endParaRPr>
          </a:p>
        </p:txBody>
      </p:sp>
      <p:sp>
        <p:nvSpPr>
          <p:cNvPr id="14" name="Rectángulo 13">
            <a:extLst>
              <a:ext uri="{FF2B5EF4-FFF2-40B4-BE49-F238E27FC236}">
                <a16:creationId xmlns="" xmlns:a16="http://schemas.microsoft.com/office/drawing/2014/main" id="{F3DC2A60-CF3C-4279-B4BE-008E3A6059AD}"/>
              </a:ext>
            </a:extLst>
          </p:cNvPr>
          <p:cNvSpPr/>
          <p:nvPr/>
        </p:nvSpPr>
        <p:spPr>
          <a:xfrm>
            <a:off x="400985" y="2885232"/>
            <a:ext cx="5319457" cy="4247317"/>
          </a:xfrm>
          <a:prstGeom prst="rect">
            <a:avLst/>
          </a:prstGeom>
          <a:noFill/>
        </p:spPr>
        <p:txBody>
          <a:bodyPr wrap="square" lIns="91440" tIns="45720" rIns="91440" bIns="45720">
            <a:spAutoFit/>
          </a:bodyPr>
          <a:lstStyle/>
          <a:p>
            <a:r>
              <a:rPr lang="es-MX" sz="1450" b="1" dirty="0">
                <a:latin typeface="Century Gothic" panose="020B0502020202020204" pitchFamily="34" charset="0"/>
              </a:rPr>
              <a:t>RESPUESTA:</a:t>
            </a:r>
          </a:p>
          <a:p>
            <a:pPr algn="just"/>
            <a:r>
              <a:rPr lang="es-MX" sz="1450" dirty="0">
                <a:latin typeface="Century Gothic" panose="020B0502020202020204" pitchFamily="34" charset="0"/>
              </a:rPr>
              <a:t>El departamento de comercialización suspende temporalmente el agua a usuarios con hasta seis meses de mora. Pasado este tiempo, el área de coactiva notifica antes de iniciar acciones legales (Registro Oficial N.º 426, 28 de enero de 2015).</a:t>
            </a:r>
          </a:p>
          <a:p>
            <a:pPr algn="just"/>
            <a:r>
              <a:rPr lang="es-MX" sz="1450" dirty="0">
                <a:latin typeface="Century Gothic" panose="020B0502020202020204" pitchFamily="34" charset="0"/>
              </a:rPr>
              <a:t>En 2010, se aprobó una ordenanza municipal para la “Tasa por servicios administrativos”, equivalente al 0.15% del Sueldo Básico Unificado, que actualmente es 69 centavos (Registro Oficial </a:t>
            </a:r>
            <a:r>
              <a:rPr lang="es-MX" sz="1450" dirty="0" err="1">
                <a:latin typeface="Century Gothic" panose="020B0502020202020204" pitchFamily="34" charset="0"/>
              </a:rPr>
              <a:t>Nº</a:t>
            </a:r>
            <a:r>
              <a:rPr lang="es-MX" sz="1450" dirty="0">
                <a:latin typeface="Century Gothic" panose="020B0502020202020204" pitchFamily="34" charset="0"/>
              </a:rPr>
              <a:t> 346, 22 de diciembre de 2010).</a:t>
            </a:r>
          </a:p>
          <a:p>
            <a:pPr algn="just"/>
            <a:r>
              <a:rPr lang="es-MX" sz="1450" dirty="0">
                <a:latin typeface="Century Gothic" panose="020B0502020202020204" pitchFamily="34" charset="0"/>
              </a:rPr>
              <a:t>Las denuncias por planillas elevadas suelen deberse a la sustitución de medidores que han cumplido su vida útil. Al instalar medidores nuevos y reparar problemas internos, los consumos se normalizan y se genera una tarifa justa con base en la Ley Orgánica de Defensa del Consumidor. </a:t>
            </a:r>
            <a:endParaRPr lang="es-MX" sz="1450" b="1" dirty="0">
              <a:latin typeface="Century Gothic" panose="020B0502020202020204" pitchFamily="34" charset="0"/>
            </a:endParaRPr>
          </a:p>
          <a:p>
            <a:pPr algn="just"/>
            <a:endParaRPr lang="es-ES" sz="1450" b="0" cap="none" spc="0" dirty="0">
              <a:ln w="0"/>
              <a:effectLst>
                <a:outerShdw blurRad="38100" dist="19050" dir="2700000" algn="tl" rotWithShape="0">
                  <a:schemeClr val="dk1">
                    <a:alpha val="40000"/>
                  </a:schemeClr>
                </a:outerShdw>
              </a:effectLst>
              <a:latin typeface="Century Gothic" panose="020B0502020202020204" pitchFamily="34" charset="0"/>
            </a:endParaRPr>
          </a:p>
        </p:txBody>
      </p:sp>
      <p:pic>
        <p:nvPicPr>
          <p:cNvPr id="8" name="Imagen 7">
            <a:extLst>
              <a:ext uri="{FF2B5EF4-FFF2-40B4-BE49-F238E27FC236}">
                <a16:creationId xmlns="" xmlns:a16="http://schemas.microsoft.com/office/drawing/2014/main" id="{36FACBCD-9811-49F7-BAC2-444CACDF2488}"/>
              </a:ext>
            </a:extLst>
          </p:cNvPr>
          <p:cNvPicPr>
            <a:picLocks noChangeAspect="1"/>
          </p:cNvPicPr>
          <p:nvPr/>
        </p:nvPicPr>
        <p:blipFill rotWithShape="1">
          <a:blip r:embed="rId3"/>
          <a:srcRect l="1982" t="1699" r="3057"/>
          <a:stretch/>
        </p:blipFill>
        <p:spPr>
          <a:xfrm>
            <a:off x="5908221" y="2723549"/>
            <a:ext cx="6096000" cy="4046159"/>
          </a:xfrm>
          <a:prstGeom prst="rect">
            <a:avLst/>
          </a:prstGeom>
        </p:spPr>
      </p:pic>
      <p:pic>
        <p:nvPicPr>
          <p:cNvPr id="2" name="Imagen 1"/>
          <p:cNvPicPr>
            <a:picLocks noChangeAspect="1"/>
          </p:cNvPicPr>
          <p:nvPr/>
        </p:nvPicPr>
        <p:blipFill>
          <a:blip r:embed="rId4"/>
          <a:stretch>
            <a:fillRect/>
          </a:stretch>
        </p:blipFill>
        <p:spPr>
          <a:xfrm>
            <a:off x="5908221" y="318854"/>
            <a:ext cx="6096000" cy="2507144"/>
          </a:xfrm>
          <a:prstGeom prst="rect">
            <a:avLst/>
          </a:prstGeom>
        </p:spPr>
      </p:pic>
      <p:sp>
        <p:nvSpPr>
          <p:cNvPr id="3" name="Rectángulo 2"/>
          <p:cNvSpPr/>
          <p:nvPr/>
        </p:nvSpPr>
        <p:spPr>
          <a:xfrm>
            <a:off x="7477518" y="851845"/>
            <a:ext cx="1506828" cy="187874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9763351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 xmlns:a16="http://schemas.microsoft.com/office/drawing/2014/main" id="{A2984483-6B25-4ECD-A19A-48E9C0EEBF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021"/>
            <a:ext cx="12192000" cy="6995884"/>
          </a:xfrm>
          <a:prstGeom prst="rect">
            <a:avLst/>
          </a:prstGeom>
        </p:spPr>
      </p:pic>
      <p:sp>
        <p:nvSpPr>
          <p:cNvPr id="2" name="Rectángulo 1">
            <a:extLst>
              <a:ext uri="{FF2B5EF4-FFF2-40B4-BE49-F238E27FC236}">
                <a16:creationId xmlns="" xmlns:a16="http://schemas.microsoft.com/office/drawing/2014/main" id="{D303CB83-D487-9BCD-39E7-0BA091562A1B}"/>
              </a:ext>
            </a:extLst>
          </p:cNvPr>
          <p:cNvSpPr/>
          <p:nvPr/>
        </p:nvSpPr>
        <p:spPr>
          <a:xfrm>
            <a:off x="-71919" y="772468"/>
            <a:ext cx="2054831" cy="306319"/>
          </a:xfrm>
          <a:prstGeom prst="rect">
            <a:avLst/>
          </a:prstGeom>
          <a:solidFill>
            <a:srgbClr val="0010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3" name="Imagen 2">
            <a:extLst>
              <a:ext uri="{FF2B5EF4-FFF2-40B4-BE49-F238E27FC236}">
                <a16:creationId xmlns="" xmlns:a16="http://schemas.microsoft.com/office/drawing/2014/main" id="{D68355F9-7701-440B-AE47-81FAB63E28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0"/>
            <a:ext cx="6096000" cy="6858000"/>
          </a:xfrm>
          <a:prstGeom prst="rect">
            <a:avLst/>
          </a:prstGeom>
        </p:spPr>
      </p:pic>
      <p:sp>
        <p:nvSpPr>
          <p:cNvPr id="8" name="Rectángulo 7">
            <a:extLst>
              <a:ext uri="{FF2B5EF4-FFF2-40B4-BE49-F238E27FC236}">
                <a16:creationId xmlns="" xmlns:a16="http://schemas.microsoft.com/office/drawing/2014/main" id="{59E8EC2B-D393-44AA-B0C3-F5392C268D92}"/>
              </a:ext>
            </a:extLst>
          </p:cNvPr>
          <p:cNvSpPr/>
          <p:nvPr/>
        </p:nvSpPr>
        <p:spPr>
          <a:xfrm>
            <a:off x="406399" y="772468"/>
            <a:ext cx="5355772" cy="2062103"/>
          </a:xfrm>
          <a:prstGeom prst="rect">
            <a:avLst/>
          </a:prstGeom>
          <a:noFill/>
        </p:spPr>
        <p:txBody>
          <a:bodyPr wrap="square" lIns="91440" tIns="45720" rIns="91440" bIns="45720">
            <a:spAutoFit/>
          </a:bodyPr>
          <a:lstStyle/>
          <a:p>
            <a:pPr algn="just"/>
            <a:r>
              <a:rPr lang="es-EC" sz="1550" b="1" dirty="0">
                <a:solidFill>
                  <a:schemeClr val="bg1"/>
                </a:solidFill>
                <a:latin typeface="Century Gothic" panose="020B0502020202020204" pitchFamily="34" charset="0"/>
              </a:rPr>
              <a:t>PREGUNTA 3 </a:t>
            </a:r>
          </a:p>
          <a:p>
            <a:pPr algn="just"/>
            <a:endParaRPr lang="es-EC" sz="1550" b="1" dirty="0">
              <a:solidFill>
                <a:schemeClr val="bg1"/>
              </a:solidFill>
              <a:latin typeface="Century Gothic" panose="020B0502020202020204" pitchFamily="34" charset="0"/>
            </a:endParaRPr>
          </a:p>
          <a:p>
            <a:pPr algn="ctr"/>
            <a:r>
              <a:rPr lang="es-EC" sz="1550" u="sng" dirty="0">
                <a:latin typeface="Century Gothic" panose="020B0502020202020204" pitchFamily="34" charset="0"/>
              </a:rPr>
              <a:t>Asamblea local ciudadana</a:t>
            </a:r>
            <a:r>
              <a:rPr lang="es-EC" sz="1550" b="1" dirty="0">
                <a:latin typeface="Century Gothic" panose="020B0502020202020204" pitchFamily="34" charset="0"/>
              </a:rPr>
              <a:t> </a:t>
            </a:r>
          </a:p>
          <a:p>
            <a:pPr algn="ctr"/>
            <a:endParaRPr lang="es-EC" sz="1550" b="1" dirty="0">
              <a:latin typeface="Century Gothic" panose="020B0502020202020204" pitchFamily="34" charset="0"/>
            </a:endParaRPr>
          </a:p>
          <a:p>
            <a:pPr algn="just"/>
            <a:r>
              <a:rPr lang="es-MX" sz="1550" i="1" dirty="0">
                <a:latin typeface="Century Gothic" panose="020B0502020202020204" pitchFamily="34" charset="0"/>
              </a:rPr>
              <a:t>¿Cuántas inspecciones e informes de las mismas fueron realizadas en la cuenca del río Santa Rosa en el año 2023? </a:t>
            </a:r>
            <a:endParaRPr lang="es-EC" sz="1550" i="1" dirty="0">
              <a:latin typeface="Century Gothic" panose="020B0502020202020204" pitchFamily="34" charset="0"/>
            </a:endParaRPr>
          </a:p>
          <a:p>
            <a:pPr algn="just"/>
            <a:endParaRPr lang="es-ES" sz="1550" b="0" cap="none" spc="0" dirty="0">
              <a:ln w="0"/>
              <a:effectLst>
                <a:outerShdw blurRad="38100" dist="19050" dir="2700000" algn="tl" rotWithShape="0">
                  <a:schemeClr val="dk1">
                    <a:alpha val="40000"/>
                  </a:schemeClr>
                </a:outerShdw>
              </a:effectLst>
              <a:latin typeface="Century Gothic" panose="020B0502020202020204" pitchFamily="34" charset="0"/>
            </a:endParaRPr>
          </a:p>
        </p:txBody>
      </p:sp>
      <p:sp>
        <p:nvSpPr>
          <p:cNvPr id="9" name="Rectángulo 8">
            <a:extLst>
              <a:ext uri="{FF2B5EF4-FFF2-40B4-BE49-F238E27FC236}">
                <a16:creationId xmlns="" xmlns:a16="http://schemas.microsoft.com/office/drawing/2014/main" id="{2F7657B4-B753-4980-84B1-7CB65204E5BD}"/>
              </a:ext>
            </a:extLst>
          </p:cNvPr>
          <p:cNvSpPr/>
          <p:nvPr/>
        </p:nvSpPr>
        <p:spPr>
          <a:xfrm>
            <a:off x="406399" y="2746157"/>
            <a:ext cx="5355772" cy="2554545"/>
          </a:xfrm>
          <a:prstGeom prst="rect">
            <a:avLst/>
          </a:prstGeom>
          <a:noFill/>
        </p:spPr>
        <p:txBody>
          <a:bodyPr wrap="square" lIns="91440" tIns="45720" rIns="91440" bIns="45720">
            <a:spAutoFit/>
          </a:bodyPr>
          <a:lstStyle/>
          <a:p>
            <a:r>
              <a:rPr lang="es-EC" sz="1550" b="1" dirty="0">
                <a:latin typeface="Century Gothic" panose="020B0502020202020204" pitchFamily="34" charset="0"/>
              </a:rPr>
              <a:t>RESPUESTA: </a:t>
            </a:r>
            <a:endParaRPr lang="es-EC" sz="1550" dirty="0">
              <a:latin typeface="Century Gothic" panose="020B0502020202020204" pitchFamily="34" charset="0"/>
            </a:endParaRPr>
          </a:p>
          <a:p>
            <a:pPr algn="just"/>
            <a:r>
              <a:rPr lang="es-MX" sz="1550" dirty="0">
                <a:latin typeface="Century Gothic" panose="020B0502020202020204" pitchFamily="34" charset="0"/>
              </a:rPr>
              <a:t>La Unidad de Gestión Ambiental de la EMAPASR-EP realiza periódicamente el monitoreo y control de calidad de agua cruda de las Quebradas que son afluentes del río Santa Rosa como son las quebradas: Los Monos, Los Gringos y El Panteón, enumerando un total de 23 monitoreos de agua cruda con equipo multiparámetro HACH HQ 40D en la microcuenca alta del rio Santa Rosa. </a:t>
            </a:r>
            <a:endParaRPr lang="es-MX" sz="1550" b="1" dirty="0">
              <a:latin typeface="Century Gothic" panose="020B0502020202020204" pitchFamily="34" charset="0"/>
            </a:endParaRPr>
          </a:p>
          <a:p>
            <a:pPr algn="just"/>
            <a:endParaRPr lang="es-ES" sz="1550" b="0" cap="none" spc="0" dirty="0">
              <a:ln w="0"/>
              <a:effectLst>
                <a:outerShdw blurRad="38100" dist="19050" dir="2700000" algn="tl" rotWithShape="0">
                  <a:schemeClr val="dk1">
                    <a:alpha val="40000"/>
                  </a:schemeClr>
                </a:outerShdw>
              </a:effectLst>
              <a:latin typeface="Century Gothic" panose="020B0502020202020204" pitchFamily="34" charset="0"/>
            </a:endParaRPr>
          </a:p>
        </p:txBody>
      </p:sp>
      <mc:AlternateContent xmlns:mc="http://schemas.openxmlformats.org/markup-compatibility/2006">
        <mc:Choice xmlns="" xmlns:am3d="http://schemas.microsoft.com/office/drawing/2017/model3d" Requires="am3d">
          <p:graphicFrame>
            <p:nvGraphicFramePr>
              <p:cNvPr id="11" name="Modelo 3D 10" descr="Gota de agua">
                <a:extLst>
                  <a:ext uri="{FF2B5EF4-FFF2-40B4-BE49-F238E27FC236}">
                    <a16:creationId xmlns:a16="http://schemas.microsoft.com/office/drawing/2014/main" id="{51AD77B6-58CA-4CDD-99F2-02D398294C78}"/>
                  </a:ext>
                </a:extLst>
              </p:cNvPr>
              <p:cNvGraphicFramePr>
                <a:graphicFrameLocks noChangeAspect="1"/>
              </p:cNvGraphicFramePr>
              <p:nvPr>
                <p:extLst>
                  <p:ext uri="{D42A27DB-BD31-4B8C-83A1-F6EECF244321}">
                    <p14:modId xmlns:p14="http://schemas.microsoft.com/office/powerpoint/2010/main" val="3654858347"/>
                  </p:ext>
                </p:extLst>
              </p:nvPr>
            </p:nvGraphicFramePr>
            <p:xfrm>
              <a:off x="2551642" y="4991441"/>
              <a:ext cx="1065285" cy="1502813"/>
            </p:xfrm>
            <a:graphic>
              <a:graphicData uri="http://schemas.microsoft.com/office/drawing/2017/model3d">
                <am3d:model3d r:embed="rId4">
                  <am3d:spPr>
                    <a:xfrm>
                      <a:off x="0" y="0"/>
                      <a:ext cx="1065285" cy="1502813"/>
                    </a:xfrm>
                    <a:prstGeom prst="rect">
                      <a:avLst/>
                    </a:prstGeom>
                  </am3d:spPr>
                  <am3d:camera>
                    <am3d:pos x="0" y="0" z="65906385"/>
                    <am3d:up dx="0" dy="36000000" dz="0"/>
                    <am3d:lookAt x="0" y="0" z="0"/>
                    <am3d:perspective fov="2700000"/>
                  </am3d:camera>
                  <am3d:trans>
                    <am3d:meterPerModelUnit n="21338430" d="1000000"/>
                    <am3d:preTrans dx="120" dy="-18013082" dz="2"/>
                    <am3d:scale>
                      <am3d:sx n="1000000" d="1000000"/>
                      <am3d:sy n="1000000" d="1000000"/>
                      <am3d:sz n="1000000" d="1000000"/>
                    </am3d:scale>
                    <am3d:rot ax="1047411" ay="1297318" az="396604"/>
                    <am3d:postTrans dx="0" dy="0" dz="0"/>
                  </am3d:trans>
                  <am3d:raster rName="Office3DRenderer" rVer="16.0.8326">
                    <am3d:blip r:embed="rId5"/>
                  </am3d:raster>
                  <am3d:objViewport viewportSz="216861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1" name="Modelo 3D 10" descr="Gota de agua">
                <a:extLst>
                  <a:ext uri="{FF2B5EF4-FFF2-40B4-BE49-F238E27FC236}">
                    <a16:creationId xmlns="" xmlns:a16="http://schemas.microsoft.com/office/drawing/2014/main" id="{51AD77B6-58CA-4CDD-99F2-02D398294C78}"/>
                  </a:ext>
                </a:extLst>
              </p:cNvPr>
              <p:cNvPicPr>
                <a:picLocks noGrp="1" noRot="1" noChangeAspect="1" noMove="1" noResize="1" noEditPoints="1" noAdjustHandles="1" noChangeArrowheads="1" noChangeShapeType="1" noCrop="1"/>
              </p:cNvPicPr>
              <p:nvPr/>
            </p:nvPicPr>
            <p:blipFill>
              <a:blip r:embed="rId6"/>
              <a:stretch>
                <a:fillRect/>
              </a:stretch>
            </p:blipFill>
            <p:spPr>
              <a:xfrm>
                <a:off x="2551642" y="4991441"/>
                <a:ext cx="1065285" cy="1502813"/>
              </a:xfrm>
              <a:prstGeom prst="rect">
                <a:avLst/>
              </a:prstGeom>
            </p:spPr>
          </p:pic>
        </mc:Fallback>
      </mc:AlternateContent>
    </p:spTree>
    <p:extLst>
      <p:ext uri="{BB962C8B-B14F-4D97-AF65-F5344CB8AC3E}">
        <p14:creationId xmlns:p14="http://schemas.microsoft.com/office/powerpoint/2010/main" val="11987321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 xmlns:a16="http://schemas.microsoft.com/office/drawing/2014/main" id="{2FE03362-EF7D-4D49-8224-09685987BF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58" y="0"/>
            <a:ext cx="12192000" cy="6995884"/>
          </a:xfrm>
          <a:prstGeom prst="rect">
            <a:avLst/>
          </a:prstGeom>
          <a:ln>
            <a:noFill/>
          </a:ln>
        </p:spPr>
      </p:pic>
      <p:sp>
        <p:nvSpPr>
          <p:cNvPr id="4" name="Rectángulo 3">
            <a:extLst>
              <a:ext uri="{FF2B5EF4-FFF2-40B4-BE49-F238E27FC236}">
                <a16:creationId xmlns="" xmlns:a16="http://schemas.microsoft.com/office/drawing/2014/main" id="{F282D974-FE35-492C-A746-D7A72A988493}"/>
              </a:ext>
            </a:extLst>
          </p:cNvPr>
          <p:cNvSpPr/>
          <p:nvPr/>
        </p:nvSpPr>
        <p:spPr>
          <a:xfrm>
            <a:off x="-30358" y="1134099"/>
            <a:ext cx="1889980" cy="332170"/>
          </a:xfrm>
          <a:prstGeom prst="rect">
            <a:avLst/>
          </a:prstGeom>
          <a:solidFill>
            <a:srgbClr val="0010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 name="Rectángulo 2">
            <a:extLst>
              <a:ext uri="{FF2B5EF4-FFF2-40B4-BE49-F238E27FC236}">
                <a16:creationId xmlns="" xmlns:a16="http://schemas.microsoft.com/office/drawing/2014/main" id="{72F7A2EF-A9D9-4593-A075-4358A1CBF607}"/>
              </a:ext>
            </a:extLst>
          </p:cNvPr>
          <p:cNvSpPr/>
          <p:nvPr/>
        </p:nvSpPr>
        <p:spPr>
          <a:xfrm>
            <a:off x="6059488" y="0"/>
            <a:ext cx="6102154" cy="40017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7" name="Imagen 6">
            <a:extLst>
              <a:ext uri="{FF2B5EF4-FFF2-40B4-BE49-F238E27FC236}">
                <a16:creationId xmlns="" xmlns:a16="http://schemas.microsoft.com/office/drawing/2014/main" id="{71867C26-F3D5-4142-8FF6-ADE2496EBD40}"/>
              </a:ext>
            </a:extLst>
          </p:cNvPr>
          <p:cNvPicPr>
            <a:picLocks noChangeAspect="1"/>
          </p:cNvPicPr>
          <p:nvPr/>
        </p:nvPicPr>
        <p:blipFill>
          <a:blip r:embed="rId3"/>
          <a:stretch>
            <a:fillRect/>
          </a:stretch>
        </p:blipFill>
        <p:spPr>
          <a:xfrm rot="21446777">
            <a:off x="6172109" y="128292"/>
            <a:ext cx="2929423" cy="3499653"/>
          </a:xfrm>
          <a:prstGeom prst="rect">
            <a:avLst/>
          </a:prstGeom>
        </p:spPr>
      </p:pic>
      <p:sp>
        <p:nvSpPr>
          <p:cNvPr id="9" name="Rectángulo 8">
            <a:extLst>
              <a:ext uri="{FF2B5EF4-FFF2-40B4-BE49-F238E27FC236}">
                <a16:creationId xmlns="" xmlns:a16="http://schemas.microsoft.com/office/drawing/2014/main" id="{60F4F6C6-52D9-4E34-87A8-146A49BA20A4}"/>
              </a:ext>
            </a:extLst>
          </p:cNvPr>
          <p:cNvSpPr/>
          <p:nvPr/>
        </p:nvSpPr>
        <p:spPr>
          <a:xfrm>
            <a:off x="406399" y="1134099"/>
            <a:ext cx="5326744" cy="2062103"/>
          </a:xfrm>
          <a:prstGeom prst="rect">
            <a:avLst/>
          </a:prstGeom>
          <a:noFill/>
        </p:spPr>
        <p:txBody>
          <a:bodyPr wrap="square" lIns="91440" tIns="45720" rIns="91440" bIns="45720">
            <a:spAutoFit/>
          </a:bodyPr>
          <a:lstStyle/>
          <a:p>
            <a:pPr algn="just"/>
            <a:r>
              <a:rPr lang="es-EC" sz="1600" b="1" dirty="0">
                <a:solidFill>
                  <a:schemeClr val="bg1"/>
                </a:solidFill>
                <a:latin typeface="Century Gothic" panose="020B0502020202020204" pitchFamily="34" charset="0"/>
              </a:rPr>
              <a:t>PREGUNTA 4 </a:t>
            </a:r>
          </a:p>
          <a:p>
            <a:pPr algn="just"/>
            <a:endParaRPr lang="es-EC" sz="1600" b="1" dirty="0">
              <a:solidFill>
                <a:schemeClr val="bg1"/>
              </a:solidFill>
              <a:latin typeface="Century Gothic" panose="020B0502020202020204" pitchFamily="34" charset="0"/>
            </a:endParaRPr>
          </a:p>
          <a:p>
            <a:pPr algn="ctr"/>
            <a:r>
              <a:rPr lang="es-EC" sz="1600" u="sng" dirty="0">
                <a:latin typeface="Century Gothic" panose="020B0502020202020204" pitchFamily="34" charset="0"/>
              </a:rPr>
              <a:t>Asamblea local ciudadana,</a:t>
            </a:r>
          </a:p>
          <a:p>
            <a:pPr algn="ctr"/>
            <a:r>
              <a:rPr lang="es-EC" sz="1600" b="1" dirty="0">
                <a:latin typeface="Century Gothic" panose="020B0502020202020204" pitchFamily="34" charset="0"/>
              </a:rPr>
              <a:t> </a:t>
            </a:r>
          </a:p>
          <a:p>
            <a:pPr algn="just"/>
            <a:r>
              <a:rPr lang="es-MX" sz="1600" i="1" dirty="0">
                <a:latin typeface="Century Gothic" panose="020B0502020202020204" pitchFamily="34" charset="0"/>
              </a:rPr>
              <a:t>¿Qué se ha hecho para mitigar el impacto ambiental ocasionado por trabajos de minería legal e ilegal en la zona de El Guayabo? </a:t>
            </a:r>
            <a:endParaRPr lang="es-EC" sz="1600" i="1" dirty="0">
              <a:latin typeface="Century Gothic" panose="020B0502020202020204" pitchFamily="34" charset="0"/>
            </a:endParaRPr>
          </a:p>
          <a:p>
            <a:pPr algn="just"/>
            <a:endParaRPr lang="es-ES" sz="1600" b="0" cap="none" spc="0" dirty="0">
              <a:ln w="0"/>
              <a:effectLst>
                <a:outerShdw blurRad="38100" dist="19050" dir="2700000" algn="tl" rotWithShape="0">
                  <a:schemeClr val="dk1">
                    <a:alpha val="40000"/>
                  </a:schemeClr>
                </a:outerShdw>
              </a:effectLst>
              <a:latin typeface="Century Gothic" panose="020B0502020202020204" pitchFamily="34" charset="0"/>
            </a:endParaRPr>
          </a:p>
        </p:txBody>
      </p:sp>
      <p:sp>
        <p:nvSpPr>
          <p:cNvPr id="10" name="Rectángulo 9">
            <a:extLst>
              <a:ext uri="{FF2B5EF4-FFF2-40B4-BE49-F238E27FC236}">
                <a16:creationId xmlns="" xmlns:a16="http://schemas.microsoft.com/office/drawing/2014/main" id="{ECDAF385-8663-433D-ABAD-29E24E01F51C}"/>
              </a:ext>
            </a:extLst>
          </p:cNvPr>
          <p:cNvSpPr/>
          <p:nvPr/>
        </p:nvSpPr>
        <p:spPr>
          <a:xfrm>
            <a:off x="406399" y="3143040"/>
            <a:ext cx="5326744" cy="3785652"/>
          </a:xfrm>
          <a:prstGeom prst="rect">
            <a:avLst/>
          </a:prstGeom>
          <a:noFill/>
        </p:spPr>
        <p:txBody>
          <a:bodyPr wrap="square" lIns="91440" tIns="45720" rIns="91440" bIns="45720">
            <a:spAutoFit/>
          </a:bodyPr>
          <a:lstStyle/>
          <a:p>
            <a:r>
              <a:rPr lang="es-EC" sz="1500" b="1" dirty="0">
                <a:latin typeface="Century Gothic" panose="020B0502020202020204" pitchFamily="34" charset="0"/>
              </a:rPr>
              <a:t>RESPUESTA: </a:t>
            </a:r>
          </a:p>
          <a:p>
            <a:pPr algn="just"/>
            <a:r>
              <a:rPr lang="es-MX" sz="1500" dirty="0">
                <a:latin typeface="Century Gothic" panose="020B0502020202020204" pitchFamily="34" charset="0"/>
              </a:rPr>
              <a:t>La UGA-EMAPASR-EP realiza el monitoreo y control de la actividad minera legal e ilegal en El Guayabo. Ante problemas detectados, ha presentado denuncias por delitos ambientales ante organismos de control y en la FGE. La EMAPASR-EP no regula ni sanciona estas actividades, realiza la elaboración de informes técnicos sobre anomalías y problemas ambientales, que remite a las autoridades competentes. </a:t>
            </a:r>
          </a:p>
          <a:p>
            <a:pPr algn="just"/>
            <a:endParaRPr lang="es-MX" sz="1500" dirty="0">
              <a:latin typeface="Century Gothic" panose="020B0502020202020204" pitchFamily="34" charset="0"/>
            </a:endParaRPr>
          </a:p>
          <a:p>
            <a:pPr algn="just"/>
            <a:r>
              <a:rPr lang="es-MX" sz="1500" dirty="0">
                <a:latin typeface="Century Gothic" panose="020B0502020202020204" pitchFamily="34" charset="0"/>
              </a:rPr>
              <a:t>Además, se conformó un Comité de Cogestión según la ordenanza ACMUS para fortalecer el monitoreo y control. Se firmaron convenios con INABIO y la ONG JOCOTOCO para actividades de restauración ambiental e investigación de flora y fauna.</a:t>
            </a:r>
          </a:p>
          <a:p>
            <a:pPr algn="just"/>
            <a:endParaRPr lang="es-ES" sz="1500" b="0" cap="none" spc="0" dirty="0">
              <a:ln w="0"/>
              <a:effectLst>
                <a:outerShdw blurRad="38100" dist="19050" dir="2700000" algn="tl" rotWithShape="0">
                  <a:schemeClr val="dk1">
                    <a:alpha val="40000"/>
                  </a:schemeClr>
                </a:outerShdw>
              </a:effectLst>
              <a:latin typeface="Century Gothic" panose="020B0502020202020204" pitchFamily="34" charset="0"/>
            </a:endParaRPr>
          </a:p>
        </p:txBody>
      </p:sp>
      <p:pic>
        <p:nvPicPr>
          <p:cNvPr id="12" name="Imagen 11">
            <a:extLst>
              <a:ext uri="{FF2B5EF4-FFF2-40B4-BE49-F238E27FC236}">
                <a16:creationId xmlns="" xmlns:a16="http://schemas.microsoft.com/office/drawing/2014/main" id="{1E64F2E6-115B-4430-9BDF-7EC4AFB19793}"/>
              </a:ext>
            </a:extLst>
          </p:cNvPr>
          <p:cNvPicPr>
            <a:picLocks noChangeAspect="1"/>
          </p:cNvPicPr>
          <p:nvPr/>
        </p:nvPicPr>
        <p:blipFill rotWithShape="1">
          <a:blip r:embed="rId4">
            <a:extLst>
              <a:ext uri="{28A0092B-C50C-407E-A947-70E740481C1C}">
                <a14:useLocalDpi xmlns:a14="http://schemas.microsoft.com/office/drawing/2010/main" val="0"/>
              </a:ext>
            </a:extLst>
          </a:blip>
          <a:srcRect t="14201" b="18021"/>
          <a:stretch/>
        </p:blipFill>
        <p:spPr>
          <a:xfrm>
            <a:off x="6059488" y="3429000"/>
            <a:ext cx="2945806" cy="3679448"/>
          </a:xfrm>
          <a:prstGeom prst="rect">
            <a:avLst/>
          </a:prstGeom>
        </p:spPr>
      </p:pic>
      <p:pic>
        <p:nvPicPr>
          <p:cNvPr id="13" name="Imagen 12">
            <a:extLst>
              <a:ext uri="{FF2B5EF4-FFF2-40B4-BE49-F238E27FC236}">
                <a16:creationId xmlns="" xmlns:a16="http://schemas.microsoft.com/office/drawing/2014/main" id="{D350CFBE-2282-483D-ACD6-04D0710758FB}"/>
              </a:ext>
            </a:extLst>
          </p:cNvPr>
          <p:cNvPicPr>
            <a:picLocks noChangeAspect="1"/>
          </p:cNvPicPr>
          <p:nvPr/>
        </p:nvPicPr>
        <p:blipFill rotWithShape="1">
          <a:blip r:embed="rId5"/>
          <a:srcRect l="6186"/>
          <a:stretch/>
        </p:blipFill>
        <p:spPr>
          <a:xfrm>
            <a:off x="9323442" y="12021"/>
            <a:ext cx="2693060" cy="4001731"/>
          </a:xfrm>
          <a:prstGeom prst="rect">
            <a:avLst/>
          </a:prstGeom>
        </p:spPr>
      </p:pic>
      <p:pic>
        <p:nvPicPr>
          <p:cNvPr id="14" name="Imagen 13">
            <a:extLst>
              <a:ext uri="{FF2B5EF4-FFF2-40B4-BE49-F238E27FC236}">
                <a16:creationId xmlns="" xmlns:a16="http://schemas.microsoft.com/office/drawing/2014/main" id="{64143A6D-7744-4104-B537-8D8CF8C8F3B5}"/>
              </a:ext>
            </a:extLst>
          </p:cNvPr>
          <p:cNvPicPr>
            <a:picLocks noChangeAspect="1"/>
          </p:cNvPicPr>
          <p:nvPr/>
        </p:nvPicPr>
        <p:blipFill rotWithShape="1">
          <a:blip r:embed="rId6">
            <a:extLst>
              <a:ext uri="{28A0092B-C50C-407E-A947-70E740481C1C}">
                <a14:useLocalDpi xmlns:a14="http://schemas.microsoft.com/office/drawing/2010/main" val="0"/>
              </a:ext>
            </a:extLst>
          </a:blip>
          <a:srcRect r="15921"/>
          <a:stretch/>
        </p:blipFill>
        <p:spPr>
          <a:xfrm>
            <a:off x="9005294" y="3429000"/>
            <a:ext cx="3186706" cy="3566884"/>
          </a:xfrm>
          <a:prstGeom prst="rect">
            <a:avLst/>
          </a:prstGeom>
        </p:spPr>
      </p:pic>
      <p:pic>
        <p:nvPicPr>
          <p:cNvPr id="2" name="Imagen 1">
            <a:extLst>
              <a:ext uri="{FF2B5EF4-FFF2-40B4-BE49-F238E27FC236}">
                <a16:creationId xmlns="" xmlns:a16="http://schemas.microsoft.com/office/drawing/2014/main" id="{681C23F7-2A10-BF41-85EE-747880360FD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2200" y="162227"/>
            <a:ext cx="1125091" cy="809645"/>
          </a:xfrm>
          <a:prstGeom prst="rect">
            <a:avLst/>
          </a:prstGeom>
        </p:spPr>
      </p:pic>
    </p:spTree>
    <p:extLst>
      <p:ext uri="{BB962C8B-B14F-4D97-AF65-F5344CB8AC3E}">
        <p14:creationId xmlns:p14="http://schemas.microsoft.com/office/powerpoint/2010/main" val="8160519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 xmlns:a16="http://schemas.microsoft.com/office/drawing/2014/main" id="{74D4021D-2ADB-4CCD-8ECC-47EFA0AC23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021"/>
            <a:ext cx="12192000" cy="6995884"/>
          </a:xfrm>
          <a:prstGeom prst="rect">
            <a:avLst/>
          </a:prstGeom>
        </p:spPr>
      </p:pic>
      <p:sp>
        <p:nvSpPr>
          <p:cNvPr id="3" name="Rectángulo 2">
            <a:extLst>
              <a:ext uri="{FF2B5EF4-FFF2-40B4-BE49-F238E27FC236}">
                <a16:creationId xmlns="" xmlns:a16="http://schemas.microsoft.com/office/drawing/2014/main" id="{3A874F06-2614-D1FE-6610-EFF99D65949C}"/>
              </a:ext>
            </a:extLst>
          </p:cNvPr>
          <p:cNvSpPr/>
          <p:nvPr/>
        </p:nvSpPr>
        <p:spPr>
          <a:xfrm>
            <a:off x="0" y="970604"/>
            <a:ext cx="1890445" cy="252021"/>
          </a:xfrm>
          <a:prstGeom prst="rect">
            <a:avLst/>
          </a:prstGeom>
          <a:solidFill>
            <a:srgbClr val="0010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 name="Rectángulo 6">
            <a:extLst>
              <a:ext uri="{FF2B5EF4-FFF2-40B4-BE49-F238E27FC236}">
                <a16:creationId xmlns="" xmlns:a16="http://schemas.microsoft.com/office/drawing/2014/main" id="{DAEDDDB8-2185-4895-85C7-1434039BD7EB}"/>
              </a:ext>
            </a:extLst>
          </p:cNvPr>
          <p:cNvSpPr/>
          <p:nvPr/>
        </p:nvSpPr>
        <p:spPr>
          <a:xfrm>
            <a:off x="6096000" y="0"/>
            <a:ext cx="6096000" cy="6858000"/>
          </a:xfrm>
          <a:prstGeom prst="rect">
            <a:avLst/>
          </a:prstGeom>
          <a:solidFill>
            <a:schemeClr val="accent3">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dirty="0"/>
          </a:p>
        </p:txBody>
      </p:sp>
      <p:sp>
        <p:nvSpPr>
          <p:cNvPr id="9" name="Rectángulo 8">
            <a:extLst>
              <a:ext uri="{FF2B5EF4-FFF2-40B4-BE49-F238E27FC236}">
                <a16:creationId xmlns="" xmlns:a16="http://schemas.microsoft.com/office/drawing/2014/main" id="{9D2AF664-4754-4898-A615-880ED63E98D2}"/>
              </a:ext>
            </a:extLst>
          </p:cNvPr>
          <p:cNvSpPr/>
          <p:nvPr/>
        </p:nvSpPr>
        <p:spPr>
          <a:xfrm>
            <a:off x="372845" y="850504"/>
            <a:ext cx="5334050" cy="2062103"/>
          </a:xfrm>
          <a:prstGeom prst="rect">
            <a:avLst/>
          </a:prstGeom>
          <a:noFill/>
        </p:spPr>
        <p:txBody>
          <a:bodyPr wrap="square" lIns="91440" tIns="45720" rIns="91440" bIns="45720">
            <a:spAutoFit/>
          </a:bodyPr>
          <a:lstStyle/>
          <a:p>
            <a:r>
              <a:rPr lang="es-EC" sz="1575" b="1" dirty="0">
                <a:solidFill>
                  <a:schemeClr val="bg1"/>
                </a:solidFill>
                <a:latin typeface="Century Gothic" panose="020B0502020202020204" pitchFamily="34" charset="0"/>
              </a:rPr>
              <a:t>PREGUNTA 5 </a:t>
            </a:r>
          </a:p>
          <a:p>
            <a:endParaRPr lang="es-EC" sz="1575" b="1" dirty="0">
              <a:solidFill>
                <a:schemeClr val="bg1"/>
              </a:solidFill>
              <a:latin typeface="Century Gothic" panose="020B0502020202020204" pitchFamily="34" charset="0"/>
            </a:endParaRPr>
          </a:p>
          <a:p>
            <a:pPr algn="ctr"/>
            <a:r>
              <a:rPr lang="es-EC" sz="1575" u="sng" dirty="0">
                <a:latin typeface="Century Gothic" panose="020B0502020202020204" pitchFamily="34" charset="0"/>
              </a:rPr>
              <a:t>Asamblea local ciudadana</a:t>
            </a:r>
          </a:p>
          <a:p>
            <a:pPr algn="ctr"/>
            <a:r>
              <a:rPr lang="es-EC" sz="1575" b="1" dirty="0">
                <a:latin typeface="Century Gothic" panose="020B0502020202020204" pitchFamily="34" charset="0"/>
              </a:rPr>
              <a:t> </a:t>
            </a:r>
            <a:endParaRPr lang="es-EC" sz="1575" dirty="0">
              <a:latin typeface="Century Gothic" panose="020B0502020202020204" pitchFamily="34" charset="0"/>
            </a:endParaRPr>
          </a:p>
          <a:p>
            <a:pPr algn="just"/>
            <a:r>
              <a:rPr lang="es-MX" sz="1575" i="1" dirty="0">
                <a:latin typeface="Century Gothic" panose="020B0502020202020204" pitchFamily="34" charset="0"/>
              </a:rPr>
              <a:t>¿En qué estado se encuentra el proyecto de construcción de alcantarillado de la parroquia Puerto </a:t>
            </a:r>
            <a:r>
              <a:rPr lang="es-MX" sz="1575" i="1" dirty="0" err="1">
                <a:latin typeface="Century Gothic" panose="020B0502020202020204" pitchFamily="34" charset="0"/>
              </a:rPr>
              <a:t>Jelí</a:t>
            </a:r>
            <a:r>
              <a:rPr lang="es-MX" sz="1575" i="1" dirty="0">
                <a:latin typeface="Century Gothic" panose="020B0502020202020204" pitchFamily="34" charset="0"/>
              </a:rPr>
              <a:t>? </a:t>
            </a:r>
            <a:endParaRPr lang="es-EC" sz="1575" i="1" dirty="0">
              <a:latin typeface="Century Gothic" panose="020B0502020202020204" pitchFamily="34" charset="0"/>
            </a:endParaRPr>
          </a:p>
          <a:p>
            <a:pPr algn="just"/>
            <a:endParaRPr lang="es-ES" sz="1575" b="0" cap="none" spc="0" dirty="0">
              <a:ln w="0"/>
              <a:effectLst>
                <a:outerShdw blurRad="38100" dist="19050" dir="2700000" algn="tl" rotWithShape="0">
                  <a:schemeClr val="dk1">
                    <a:alpha val="40000"/>
                  </a:schemeClr>
                </a:outerShdw>
              </a:effectLst>
              <a:latin typeface="Century Gothic" panose="020B0502020202020204" pitchFamily="34" charset="0"/>
            </a:endParaRPr>
          </a:p>
        </p:txBody>
      </p:sp>
      <p:sp>
        <p:nvSpPr>
          <p:cNvPr id="10" name="Rectángulo 9">
            <a:extLst>
              <a:ext uri="{FF2B5EF4-FFF2-40B4-BE49-F238E27FC236}">
                <a16:creationId xmlns="" xmlns:a16="http://schemas.microsoft.com/office/drawing/2014/main" id="{9FBA735B-3995-4188-8DC4-C5655670FEC7}"/>
              </a:ext>
            </a:extLst>
          </p:cNvPr>
          <p:cNvSpPr/>
          <p:nvPr/>
        </p:nvSpPr>
        <p:spPr>
          <a:xfrm>
            <a:off x="380976" y="2715653"/>
            <a:ext cx="5334049" cy="3293209"/>
          </a:xfrm>
          <a:prstGeom prst="rect">
            <a:avLst/>
          </a:prstGeom>
          <a:noFill/>
        </p:spPr>
        <p:txBody>
          <a:bodyPr wrap="square" lIns="91440" tIns="45720" rIns="91440" bIns="45720">
            <a:spAutoFit/>
          </a:bodyPr>
          <a:lstStyle/>
          <a:p>
            <a:pPr algn="just"/>
            <a:r>
              <a:rPr lang="es-EC" sz="1575" b="1" dirty="0">
                <a:latin typeface="Century Gothic" panose="020B0502020202020204" pitchFamily="34" charset="0"/>
              </a:rPr>
              <a:t>RESPUESTA: </a:t>
            </a:r>
            <a:endParaRPr lang="es-EC" sz="1575" dirty="0">
              <a:latin typeface="Century Gothic" panose="020B0502020202020204" pitchFamily="34" charset="0"/>
            </a:endParaRPr>
          </a:p>
          <a:p>
            <a:pPr algn="just"/>
            <a:r>
              <a:rPr lang="es-MX" sz="1575" dirty="0">
                <a:latin typeface="Century Gothic" panose="020B0502020202020204" pitchFamily="34" charset="0"/>
              </a:rPr>
              <a:t>Actualmente el proyecto se encuentra en ejecución, comprende la construcción de redes principales y terciarias de alcantarillado sanitario y la construcción de una planta de tratamiento de aguas residuales.</a:t>
            </a:r>
          </a:p>
          <a:p>
            <a:pPr algn="just"/>
            <a:endParaRPr lang="es-MX" sz="1575" dirty="0">
              <a:latin typeface="Century Gothic" panose="020B0502020202020204" pitchFamily="34" charset="0"/>
            </a:endParaRPr>
          </a:p>
          <a:p>
            <a:pPr algn="just"/>
            <a:r>
              <a:rPr lang="es-MX" sz="1575" dirty="0">
                <a:latin typeface="Century Gothic" panose="020B0502020202020204" pitchFamily="34" charset="0"/>
              </a:rPr>
              <a:t>El GAD Municipal del Cantón Santa Rosa es el organismo responsable del proyecto y es la entidad que administra, fiscaliza y tiene la información detallada sobre el avance en la construcción de la obra de alcantarillado en la parroquia Puerto Jelí. </a:t>
            </a:r>
            <a:endParaRPr lang="es-EC" sz="1575" dirty="0">
              <a:latin typeface="Century Gothic" panose="020B0502020202020204" pitchFamily="34" charset="0"/>
            </a:endParaRPr>
          </a:p>
          <a:p>
            <a:pPr algn="just"/>
            <a:endParaRPr lang="es-ES" sz="1575" b="0" cap="none" spc="0" dirty="0">
              <a:ln w="0"/>
              <a:effectLst>
                <a:outerShdw blurRad="38100" dist="19050" dir="2700000" algn="tl" rotWithShape="0">
                  <a:schemeClr val="dk1">
                    <a:alpha val="40000"/>
                  </a:schemeClr>
                </a:outerShdw>
              </a:effectLst>
              <a:latin typeface="Century Gothic" panose="020B0502020202020204" pitchFamily="34" charset="0"/>
            </a:endParaRPr>
          </a:p>
        </p:txBody>
      </p:sp>
      <p:pic>
        <p:nvPicPr>
          <p:cNvPr id="13" name="Imagen 12">
            <a:extLst>
              <a:ext uri="{FF2B5EF4-FFF2-40B4-BE49-F238E27FC236}">
                <a16:creationId xmlns="" xmlns:a16="http://schemas.microsoft.com/office/drawing/2014/main" id="{1B786D37-A17A-4299-94D0-7C8FA3AAA924}"/>
              </a:ext>
            </a:extLst>
          </p:cNvPr>
          <p:cNvPicPr>
            <a:picLocks noChangeAspect="1"/>
          </p:cNvPicPr>
          <p:nvPr/>
        </p:nvPicPr>
        <p:blipFill>
          <a:blip r:embed="rId3"/>
          <a:stretch>
            <a:fillRect/>
          </a:stretch>
        </p:blipFill>
        <p:spPr>
          <a:xfrm>
            <a:off x="6059488" y="1559735"/>
            <a:ext cx="6182760" cy="2885918"/>
          </a:xfrm>
          <a:prstGeom prst="rect">
            <a:avLst/>
          </a:prstGeom>
        </p:spPr>
      </p:pic>
      <p:pic>
        <p:nvPicPr>
          <p:cNvPr id="14" name="Imagen 13">
            <a:extLst>
              <a:ext uri="{FF2B5EF4-FFF2-40B4-BE49-F238E27FC236}">
                <a16:creationId xmlns="" xmlns:a16="http://schemas.microsoft.com/office/drawing/2014/main" id="{449A4C5B-0A75-4771-A809-7EE15B1D8E3B}"/>
              </a:ext>
            </a:extLst>
          </p:cNvPr>
          <p:cNvPicPr>
            <a:picLocks noChangeAspect="1"/>
          </p:cNvPicPr>
          <p:nvPr/>
        </p:nvPicPr>
        <p:blipFill rotWithShape="1">
          <a:blip r:embed="rId4"/>
          <a:srcRect t="62632" r="2500" b="5029"/>
          <a:stretch/>
        </p:blipFill>
        <p:spPr>
          <a:xfrm>
            <a:off x="6027572" y="4455178"/>
            <a:ext cx="6288253" cy="1167795"/>
          </a:xfrm>
          <a:prstGeom prst="rect">
            <a:avLst/>
          </a:prstGeom>
        </p:spPr>
      </p:pic>
      <p:pic>
        <p:nvPicPr>
          <p:cNvPr id="15" name="Gráfico 14" descr="Documento con relleno sólido">
            <a:extLst>
              <a:ext uri="{FF2B5EF4-FFF2-40B4-BE49-F238E27FC236}">
                <a16:creationId xmlns="" xmlns:a16="http://schemas.microsoft.com/office/drawing/2014/main" id="{EFEC11BF-0603-4137-8B74-AD5622B2CBF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2488609" y="5720442"/>
            <a:ext cx="1118783" cy="1118783"/>
          </a:xfrm>
          <a:prstGeom prst="rect">
            <a:avLst/>
          </a:prstGeom>
        </p:spPr>
      </p:pic>
      <p:pic>
        <p:nvPicPr>
          <p:cNvPr id="2" name="Imagen 1">
            <a:extLst>
              <a:ext uri="{FF2B5EF4-FFF2-40B4-BE49-F238E27FC236}">
                <a16:creationId xmlns="" xmlns:a16="http://schemas.microsoft.com/office/drawing/2014/main" id="{AAD5D362-5B95-673E-0920-30D46594A41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3844" y="160959"/>
            <a:ext cx="1125091" cy="809645"/>
          </a:xfrm>
          <a:prstGeom prst="rect">
            <a:avLst/>
          </a:prstGeom>
        </p:spPr>
      </p:pic>
    </p:spTree>
    <p:extLst>
      <p:ext uri="{BB962C8B-B14F-4D97-AF65-F5344CB8AC3E}">
        <p14:creationId xmlns:p14="http://schemas.microsoft.com/office/powerpoint/2010/main" val="4454056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FA75F75F-0CB8-4809-89DD-490155BE07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77"/>
            <a:ext cx="8939145" cy="6858000"/>
          </a:xfrm>
          <a:prstGeom prst="rect">
            <a:avLst/>
          </a:prstGeom>
        </p:spPr>
      </p:pic>
      <p:sp>
        <p:nvSpPr>
          <p:cNvPr id="5" name="Rectángulo 4">
            <a:extLst>
              <a:ext uri="{FF2B5EF4-FFF2-40B4-BE49-F238E27FC236}">
                <a16:creationId xmlns="" xmlns:a16="http://schemas.microsoft.com/office/drawing/2014/main" id="{01118CE0-E933-B2ED-F197-0FCB5A94A7DB}"/>
              </a:ext>
            </a:extLst>
          </p:cNvPr>
          <p:cNvSpPr/>
          <p:nvPr/>
        </p:nvSpPr>
        <p:spPr>
          <a:xfrm>
            <a:off x="0" y="1025704"/>
            <a:ext cx="1880171" cy="289388"/>
          </a:xfrm>
          <a:prstGeom prst="rect">
            <a:avLst/>
          </a:prstGeom>
          <a:solidFill>
            <a:srgbClr val="0010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3" name="Imagen 2">
            <a:extLst>
              <a:ext uri="{FF2B5EF4-FFF2-40B4-BE49-F238E27FC236}">
                <a16:creationId xmlns="" xmlns:a16="http://schemas.microsoft.com/office/drawing/2014/main" id="{6D2EB556-62A6-4907-B5E6-ADE7CCB6A4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2537" y="-1171083"/>
            <a:ext cx="6122926" cy="4592194"/>
          </a:xfrm>
          <a:prstGeom prst="rect">
            <a:avLst/>
          </a:prstGeom>
        </p:spPr>
      </p:pic>
      <p:pic>
        <p:nvPicPr>
          <p:cNvPr id="7" name="Imagen 6">
            <a:extLst>
              <a:ext uri="{FF2B5EF4-FFF2-40B4-BE49-F238E27FC236}">
                <a16:creationId xmlns="" xmlns:a16="http://schemas.microsoft.com/office/drawing/2014/main" id="{949950DD-A166-4F87-B9E1-C853ADAFC8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3429000"/>
            <a:ext cx="6096000" cy="4572000"/>
          </a:xfrm>
          <a:prstGeom prst="rect">
            <a:avLst/>
          </a:prstGeom>
        </p:spPr>
      </p:pic>
      <p:sp>
        <p:nvSpPr>
          <p:cNvPr id="9" name="Rectángulo 8">
            <a:extLst>
              <a:ext uri="{FF2B5EF4-FFF2-40B4-BE49-F238E27FC236}">
                <a16:creationId xmlns="" xmlns:a16="http://schemas.microsoft.com/office/drawing/2014/main" id="{09F0CE23-5F56-470B-B1CD-1ED329D87D73}"/>
              </a:ext>
            </a:extLst>
          </p:cNvPr>
          <p:cNvSpPr/>
          <p:nvPr/>
        </p:nvSpPr>
        <p:spPr>
          <a:xfrm>
            <a:off x="402245" y="953134"/>
            <a:ext cx="5297715" cy="1969770"/>
          </a:xfrm>
          <a:prstGeom prst="rect">
            <a:avLst/>
          </a:prstGeom>
          <a:noFill/>
        </p:spPr>
        <p:txBody>
          <a:bodyPr wrap="square" lIns="91440" tIns="45720" rIns="91440" bIns="45720">
            <a:spAutoFit/>
          </a:bodyPr>
          <a:lstStyle/>
          <a:p>
            <a:r>
              <a:rPr lang="es-EC" sz="1600" b="1" dirty="0">
                <a:solidFill>
                  <a:schemeClr val="bg1"/>
                </a:solidFill>
                <a:latin typeface="Century Gothic" panose="020B0502020202020204" pitchFamily="34" charset="0"/>
              </a:rPr>
              <a:t>PREGUNTA 6</a:t>
            </a:r>
          </a:p>
          <a:p>
            <a:endParaRPr lang="es-EC" sz="1500" b="1" dirty="0">
              <a:solidFill>
                <a:schemeClr val="bg1"/>
              </a:solidFill>
              <a:latin typeface="Century Gothic" panose="020B0502020202020204" pitchFamily="34" charset="0"/>
            </a:endParaRPr>
          </a:p>
          <a:p>
            <a:pPr algn="ctr"/>
            <a:r>
              <a:rPr lang="es-EC" sz="1500" u="sng" dirty="0">
                <a:latin typeface="Century Gothic" panose="020B0502020202020204" pitchFamily="34" charset="0"/>
              </a:rPr>
              <a:t>Asamblea local ciudadana</a:t>
            </a:r>
            <a:r>
              <a:rPr lang="es-EC" sz="1500" b="1" dirty="0">
                <a:latin typeface="Century Gothic" panose="020B0502020202020204" pitchFamily="34" charset="0"/>
              </a:rPr>
              <a:t> </a:t>
            </a:r>
          </a:p>
          <a:p>
            <a:pPr algn="ctr"/>
            <a:r>
              <a:rPr lang="es-EC" sz="1500" b="1" dirty="0">
                <a:latin typeface="Century Gothic" panose="020B0502020202020204" pitchFamily="34" charset="0"/>
              </a:rPr>
              <a:t> </a:t>
            </a:r>
            <a:endParaRPr lang="es-EC" sz="1500" dirty="0">
              <a:latin typeface="Century Gothic" panose="020B0502020202020204" pitchFamily="34" charset="0"/>
            </a:endParaRPr>
          </a:p>
          <a:p>
            <a:pPr algn="just"/>
            <a:r>
              <a:rPr lang="es-MX" sz="1500" i="1" dirty="0">
                <a:latin typeface="Century Gothic" panose="020B0502020202020204" pitchFamily="34" charset="0"/>
              </a:rPr>
              <a:t>¿Cuáles son las acciones realizadas por la EMAPASR-EP para recuperar el Área de Protección Hídrica de Santa Rosa? </a:t>
            </a:r>
            <a:endParaRPr lang="es-EC" sz="1500" i="1" dirty="0">
              <a:latin typeface="Century Gothic" panose="020B0502020202020204" pitchFamily="34" charset="0"/>
            </a:endParaRPr>
          </a:p>
          <a:p>
            <a:pPr algn="just"/>
            <a:endParaRPr lang="es-ES" sz="1600" b="0" cap="none" spc="0" dirty="0">
              <a:ln w="0"/>
              <a:effectLst>
                <a:outerShdw blurRad="38100" dist="19050" dir="2700000" algn="tl" rotWithShape="0">
                  <a:schemeClr val="dk1">
                    <a:alpha val="40000"/>
                  </a:schemeClr>
                </a:outerShdw>
              </a:effectLst>
              <a:latin typeface="Century Gothic" panose="020B0502020202020204" pitchFamily="34" charset="0"/>
            </a:endParaRPr>
          </a:p>
        </p:txBody>
      </p:sp>
      <p:sp>
        <p:nvSpPr>
          <p:cNvPr id="10" name="Rectángulo 9">
            <a:extLst>
              <a:ext uri="{FF2B5EF4-FFF2-40B4-BE49-F238E27FC236}">
                <a16:creationId xmlns="" xmlns:a16="http://schemas.microsoft.com/office/drawing/2014/main" id="{282173F7-2307-4B9E-8399-123E3198C9BD}"/>
              </a:ext>
            </a:extLst>
          </p:cNvPr>
          <p:cNvSpPr/>
          <p:nvPr/>
        </p:nvSpPr>
        <p:spPr>
          <a:xfrm>
            <a:off x="396040" y="2673666"/>
            <a:ext cx="5297714" cy="4278094"/>
          </a:xfrm>
          <a:prstGeom prst="rect">
            <a:avLst/>
          </a:prstGeom>
          <a:noFill/>
        </p:spPr>
        <p:txBody>
          <a:bodyPr wrap="square" lIns="91440" tIns="45720" rIns="91440" bIns="45720">
            <a:spAutoFit/>
          </a:bodyPr>
          <a:lstStyle/>
          <a:p>
            <a:r>
              <a:rPr lang="es-MX" sz="1575" b="1" dirty="0">
                <a:latin typeface="Century Gothic" panose="020B0502020202020204" pitchFamily="34" charset="0"/>
              </a:rPr>
              <a:t>RESPUESTA</a:t>
            </a:r>
          </a:p>
          <a:p>
            <a:pPr algn="just"/>
            <a:r>
              <a:rPr lang="es-MX" sz="1575" dirty="0">
                <a:latin typeface="Century Gothic" panose="020B0502020202020204" pitchFamily="34" charset="0"/>
              </a:rPr>
              <a:t>La administración de la EMAPASR-EP desde el día que se notificó la nulidad del Área de Protección Hídrica de Santa Rosa, ha tenido varias reuniones en Planta Central y Coordinación  Zonal 7 del MAATE donde se ha logrado iniciar el proceso administrativo para una nueva delimitación del APH-RSR, retomando el trabajo técnico de campo conformado por un equipo multidisciplinario entre el MAATE, GAD Municipal de Santa Rosa y la EMAPASR-EP que delimitaron el nuevo polígono como paso previo a la declaratoria de la APH incrementando de 4665 a 8000 ha, se han realizado los informes pertinentes para el proceso de declaratoria de APH, bajo la responsabilidad del MAATE, GADMSR y EMAPASR-EP. </a:t>
            </a:r>
            <a:endParaRPr lang="es-MX" sz="1575" b="1" dirty="0">
              <a:latin typeface="Century Gothic" panose="020B0502020202020204" pitchFamily="34" charset="0"/>
            </a:endParaRPr>
          </a:p>
          <a:p>
            <a:pPr algn="just"/>
            <a:endParaRPr lang="es-ES" sz="1575" b="0" cap="none" spc="0" dirty="0">
              <a:ln w="0"/>
              <a:effectLst>
                <a:outerShdw blurRad="38100" dist="19050" dir="2700000" algn="tl" rotWithShape="0">
                  <a:schemeClr val="dk1">
                    <a:alpha val="40000"/>
                  </a:schemeClr>
                </a:outerShdw>
              </a:effectLst>
              <a:latin typeface="Century Gothic" panose="020B0502020202020204" pitchFamily="34" charset="0"/>
            </a:endParaRPr>
          </a:p>
        </p:txBody>
      </p:sp>
      <p:pic>
        <p:nvPicPr>
          <p:cNvPr id="2" name="Imagen 1">
            <a:extLst>
              <a:ext uri="{FF2B5EF4-FFF2-40B4-BE49-F238E27FC236}">
                <a16:creationId xmlns="" xmlns:a16="http://schemas.microsoft.com/office/drawing/2014/main" id="{FE9EE588-FB5A-9A31-64C7-D440BE32F4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022" y="216059"/>
            <a:ext cx="1125091" cy="809645"/>
          </a:xfrm>
          <a:prstGeom prst="rect">
            <a:avLst/>
          </a:prstGeom>
        </p:spPr>
      </p:pic>
    </p:spTree>
    <p:extLst>
      <p:ext uri="{BB962C8B-B14F-4D97-AF65-F5344CB8AC3E}">
        <p14:creationId xmlns:p14="http://schemas.microsoft.com/office/powerpoint/2010/main" val="41214261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 xmlns:a16="http://schemas.microsoft.com/office/drawing/2014/main" id="{FE5EB776-57FF-4D9B-962F-6873EB380D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95884"/>
          </a:xfrm>
          <a:prstGeom prst="rect">
            <a:avLst/>
          </a:prstGeom>
        </p:spPr>
      </p:pic>
      <p:sp>
        <p:nvSpPr>
          <p:cNvPr id="4" name="Rectángulo 3">
            <a:extLst>
              <a:ext uri="{FF2B5EF4-FFF2-40B4-BE49-F238E27FC236}">
                <a16:creationId xmlns="" xmlns:a16="http://schemas.microsoft.com/office/drawing/2014/main" id="{33445002-5E35-D85B-0A3F-F46BE66026EB}"/>
              </a:ext>
            </a:extLst>
          </p:cNvPr>
          <p:cNvSpPr/>
          <p:nvPr/>
        </p:nvSpPr>
        <p:spPr>
          <a:xfrm>
            <a:off x="0" y="1245560"/>
            <a:ext cx="1849348" cy="283542"/>
          </a:xfrm>
          <a:prstGeom prst="rect">
            <a:avLst/>
          </a:prstGeom>
          <a:solidFill>
            <a:srgbClr val="0010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Rectángulo 8">
            <a:extLst>
              <a:ext uri="{FF2B5EF4-FFF2-40B4-BE49-F238E27FC236}">
                <a16:creationId xmlns="" xmlns:a16="http://schemas.microsoft.com/office/drawing/2014/main" id="{579B650B-C8E9-4995-B75B-6AB568B1EE12}"/>
              </a:ext>
            </a:extLst>
          </p:cNvPr>
          <p:cNvSpPr/>
          <p:nvPr/>
        </p:nvSpPr>
        <p:spPr>
          <a:xfrm>
            <a:off x="350754" y="1214738"/>
            <a:ext cx="5537428" cy="2062103"/>
          </a:xfrm>
          <a:prstGeom prst="rect">
            <a:avLst/>
          </a:prstGeom>
          <a:noFill/>
        </p:spPr>
        <p:txBody>
          <a:bodyPr wrap="square" lIns="91440" tIns="45720" rIns="91440" bIns="45720">
            <a:spAutoFit/>
          </a:bodyPr>
          <a:lstStyle/>
          <a:p>
            <a:pPr algn="just"/>
            <a:r>
              <a:rPr lang="es-EC" sz="1600" b="1" dirty="0">
                <a:solidFill>
                  <a:schemeClr val="bg1"/>
                </a:solidFill>
                <a:latin typeface="Century Gothic" panose="020B0502020202020204" pitchFamily="34" charset="0"/>
              </a:rPr>
              <a:t>PREGUNTA 7 </a:t>
            </a:r>
          </a:p>
          <a:p>
            <a:pPr algn="just"/>
            <a:endParaRPr lang="es-EC" sz="1600" b="1" dirty="0">
              <a:latin typeface="Century Gothic" panose="020B0502020202020204" pitchFamily="34" charset="0"/>
            </a:endParaRPr>
          </a:p>
          <a:p>
            <a:pPr algn="ctr"/>
            <a:r>
              <a:rPr lang="es-EC" sz="1600" u="sng" dirty="0">
                <a:latin typeface="Century Gothic" panose="020B0502020202020204" pitchFamily="34" charset="0"/>
              </a:rPr>
              <a:t>Asamblea local ciudadana</a:t>
            </a:r>
            <a:r>
              <a:rPr lang="es-EC" sz="1600" b="1" dirty="0">
                <a:latin typeface="Century Gothic" panose="020B0502020202020204" pitchFamily="34" charset="0"/>
              </a:rPr>
              <a:t> </a:t>
            </a:r>
          </a:p>
          <a:p>
            <a:pPr algn="ctr"/>
            <a:endParaRPr lang="es-EC" sz="1600" dirty="0">
              <a:latin typeface="Century Gothic" panose="020B0502020202020204" pitchFamily="34" charset="0"/>
            </a:endParaRPr>
          </a:p>
          <a:p>
            <a:pPr algn="just"/>
            <a:r>
              <a:rPr lang="es-MX" sz="1600" i="1" dirty="0">
                <a:latin typeface="Century Gothic" panose="020B0502020202020204" pitchFamily="34" charset="0"/>
              </a:rPr>
              <a:t>¿Por qué motivo se permite la construcción de viviendas y puentes de manera indiscriminada en las márgenes del río Sta. Rosa? </a:t>
            </a:r>
            <a:endParaRPr lang="es-EC" sz="1600" i="1" dirty="0">
              <a:latin typeface="Century Gothic" panose="020B0502020202020204" pitchFamily="34" charset="0"/>
            </a:endParaRPr>
          </a:p>
          <a:p>
            <a:pPr algn="just"/>
            <a:endParaRPr lang="es-ES" sz="1600" b="0" cap="none" spc="0" dirty="0">
              <a:ln w="0"/>
              <a:effectLst>
                <a:outerShdw blurRad="38100" dist="19050" dir="2700000" algn="tl" rotWithShape="0">
                  <a:schemeClr val="dk1">
                    <a:alpha val="40000"/>
                  </a:schemeClr>
                </a:outerShdw>
              </a:effectLst>
              <a:latin typeface="Century Gothic" panose="020B0502020202020204" pitchFamily="34" charset="0"/>
            </a:endParaRPr>
          </a:p>
        </p:txBody>
      </p:sp>
      <p:sp>
        <p:nvSpPr>
          <p:cNvPr id="10" name="Rectángulo 9">
            <a:extLst>
              <a:ext uri="{FF2B5EF4-FFF2-40B4-BE49-F238E27FC236}">
                <a16:creationId xmlns="" xmlns:a16="http://schemas.microsoft.com/office/drawing/2014/main" id="{F5572DC1-FB0D-49AE-9885-3BD020331880}"/>
              </a:ext>
            </a:extLst>
          </p:cNvPr>
          <p:cNvSpPr/>
          <p:nvPr/>
        </p:nvSpPr>
        <p:spPr>
          <a:xfrm>
            <a:off x="350754" y="3408317"/>
            <a:ext cx="5537428" cy="1323439"/>
          </a:xfrm>
          <a:prstGeom prst="rect">
            <a:avLst/>
          </a:prstGeom>
          <a:noFill/>
        </p:spPr>
        <p:txBody>
          <a:bodyPr wrap="square" lIns="91440" tIns="45720" rIns="91440" bIns="45720">
            <a:spAutoFit/>
          </a:bodyPr>
          <a:lstStyle/>
          <a:p>
            <a:pPr algn="just"/>
            <a:r>
              <a:rPr lang="es-EC" sz="1600" b="1" dirty="0">
                <a:latin typeface="Century Gothic" panose="020B0502020202020204" pitchFamily="34" charset="0"/>
              </a:rPr>
              <a:t>RESPUESTA: </a:t>
            </a:r>
            <a:endParaRPr lang="es-EC" sz="1600" dirty="0">
              <a:latin typeface="Century Gothic" panose="020B0502020202020204" pitchFamily="34" charset="0"/>
            </a:endParaRPr>
          </a:p>
          <a:p>
            <a:pPr algn="just"/>
            <a:r>
              <a:rPr lang="es-MX" sz="1600" dirty="0">
                <a:latin typeface="Century Gothic" panose="020B0502020202020204" pitchFamily="34" charset="0"/>
              </a:rPr>
              <a:t>La entidad competente que otorga el  permiso de construcción  de viviendas y puentes es el GADMSR, de acuerdo al COOTAD.</a:t>
            </a:r>
            <a:endParaRPr lang="es-EC" sz="1600" dirty="0">
              <a:latin typeface="Century Gothic" panose="020B0502020202020204" pitchFamily="34" charset="0"/>
            </a:endParaRPr>
          </a:p>
          <a:p>
            <a:pPr algn="just"/>
            <a:endParaRPr lang="es-ES" sz="1600" b="0" cap="none" spc="0" dirty="0">
              <a:ln w="0"/>
              <a:effectLst>
                <a:outerShdw blurRad="38100" dist="19050" dir="2700000" algn="tl" rotWithShape="0">
                  <a:schemeClr val="dk1">
                    <a:alpha val="40000"/>
                  </a:schemeClr>
                </a:outerShdw>
              </a:effectLst>
              <a:latin typeface="Century Gothic" panose="020B0502020202020204" pitchFamily="34" charset="0"/>
            </a:endParaRPr>
          </a:p>
        </p:txBody>
      </p:sp>
      <p:pic>
        <p:nvPicPr>
          <p:cNvPr id="3" name="Imagen 2">
            <a:extLst>
              <a:ext uri="{FF2B5EF4-FFF2-40B4-BE49-F238E27FC236}">
                <a16:creationId xmlns="" xmlns:a16="http://schemas.microsoft.com/office/drawing/2014/main" id="{5EB98DC1-0841-4EA1-A576-AC977BAE351D}"/>
              </a:ext>
            </a:extLst>
          </p:cNvPr>
          <p:cNvPicPr>
            <a:picLocks noChangeAspect="1"/>
          </p:cNvPicPr>
          <p:nvPr/>
        </p:nvPicPr>
        <p:blipFill>
          <a:blip r:embed="rId3"/>
          <a:stretch>
            <a:fillRect/>
          </a:stretch>
        </p:blipFill>
        <p:spPr>
          <a:xfrm>
            <a:off x="6096000" y="4808"/>
            <a:ext cx="6096000" cy="6853191"/>
          </a:xfrm>
          <a:prstGeom prst="rect">
            <a:avLst/>
          </a:prstGeom>
        </p:spPr>
      </p:pic>
      <p:pic>
        <p:nvPicPr>
          <p:cNvPr id="12" name="Gráfico 11" descr="Búsqueda de carpetas con relleno sólido">
            <a:extLst>
              <a:ext uri="{FF2B5EF4-FFF2-40B4-BE49-F238E27FC236}">
                <a16:creationId xmlns="" xmlns:a16="http://schemas.microsoft.com/office/drawing/2014/main" id="{C9108985-59A4-4DBC-82BE-095967659BD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2186953" y="4681057"/>
            <a:ext cx="1456792" cy="1456792"/>
          </a:xfrm>
          <a:prstGeom prst="rect">
            <a:avLst/>
          </a:prstGeom>
        </p:spPr>
      </p:pic>
      <p:pic>
        <p:nvPicPr>
          <p:cNvPr id="2" name="Imagen 1">
            <a:extLst>
              <a:ext uri="{FF2B5EF4-FFF2-40B4-BE49-F238E27FC236}">
                <a16:creationId xmlns="" xmlns:a16="http://schemas.microsoft.com/office/drawing/2014/main" id="{3517A808-C028-2235-5EDB-7E4FDCAC38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3022" y="273617"/>
            <a:ext cx="1125091" cy="809645"/>
          </a:xfrm>
          <a:prstGeom prst="rect">
            <a:avLst/>
          </a:prstGeom>
        </p:spPr>
      </p:pic>
    </p:spTree>
    <p:extLst>
      <p:ext uri="{BB962C8B-B14F-4D97-AF65-F5344CB8AC3E}">
        <p14:creationId xmlns:p14="http://schemas.microsoft.com/office/powerpoint/2010/main" val="1221275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 xmlns:a16="http://schemas.microsoft.com/office/drawing/2014/main" id="{419DEF3B-B3A8-4E51-BE09-29E811ACAC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021"/>
            <a:ext cx="12192000" cy="6995884"/>
          </a:xfrm>
          <a:prstGeom prst="rect">
            <a:avLst/>
          </a:prstGeom>
        </p:spPr>
      </p:pic>
      <p:sp>
        <p:nvSpPr>
          <p:cNvPr id="3" name="Rectángulo 2">
            <a:extLst>
              <a:ext uri="{FF2B5EF4-FFF2-40B4-BE49-F238E27FC236}">
                <a16:creationId xmlns="" xmlns:a16="http://schemas.microsoft.com/office/drawing/2014/main" id="{796A6938-E11D-E663-6DB2-634271AC25B6}"/>
              </a:ext>
            </a:extLst>
          </p:cNvPr>
          <p:cNvSpPr/>
          <p:nvPr/>
        </p:nvSpPr>
        <p:spPr>
          <a:xfrm>
            <a:off x="0" y="1442572"/>
            <a:ext cx="1839074" cy="304035"/>
          </a:xfrm>
          <a:prstGeom prst="rect">
            <a:avLst/>
          </a:prstGeom>
          <a:solidFill>
            <a:srgbClr val="0010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Rectángulo 7">
            <a:extLst>
              <a:ext uri="{FF2B5EF4-FFF2-40B4-BE49-F238E27FC236}">
                <a16:creationId xmlns="" xmlns:a16="http://schemas.microsoft.com/office/drawing/2014/main" id="{31B3833D-C107-4A85-8F15-BC7E9275A9C8}"/>
              </a:ext>
            </a:extLst>
          </p:cNvPr>
          <p:cNvSpPr/>
          <p:nvPr/>
        </p:nvSpPr>
        <p:spPr>
          <a:xfrm>
            <a:off x="387644" y="1442572"/>
            <a:ext cx="5312229" cy="2308324"/>
          </a:xfrm>
          <a:prstGeom prst="rect">
            <a:avLst/>
          </a:prstGeom>
          <a:noFill/>
        </p:spPr>
        <p:txBody>
          <a:bodyPr wrap="square" lIns="91440" tIns="45720" rIns="91440" bIns="45720">
            <a:spAutoFit/>
          </a:bodyPr>
          <a:lstStyle/>
          <a:p>
            <a:pPr algn="just"/>
            <a:r>
              <a:rPr lang="es-EC" sz="1550" b="1" dirty="0">
                <a:solidFill>
                  <a:schemeClr val="bg1"/>
                </a:solidFill>
                <a:latin typeface="Century Gothic" panose="020B0502020202020204" pitchFamily="34" charset="0"/>
              </a:rPr>
              <a:t>PREGUNTA 8</a:t>
            </a:r>
          </a:p>
          <a:p>
            <a:pPr algn="just"/>
            <a:endParaRPr lang="es-EC" sz="1550" b="1" dirty="0">
              <a:latin typeface="Century Gothic" panose="020B0502020202020204" pitchFamily="34" charset="0"/>
            </a:endParaRPr>
          </a:p>
          <a:p>
            <a:pPr algn="ctr"/>
            <a:r>
              <a:rPr lang="es-EC" sz="1550" u="sng" dirty="0">
                <a:latin typeface="Century Gothic" panose="020B0502020202020204" pitchFamily="34" charset="0"/>
              </a:rPr>
              <a:t>Asamblea local ciudadana</a:t>
            </a:r>
            <a:r>
              <a:rPr lang="es-EC" sz="1550" b="1" dirty="0">
                <a:latin typeface="Century Gothic" panose="020B0502020202020204" pitchFamily="34" charset="0"/>
              </a:rPr>
              <a:t> </a:t>
            </a:r>
          </a:p>
          <a:p>
            <a:pPr algn="ctr"/>
            <a:endParaRPr lang="es-EC" sz="1550" dirty="0">
              <a:latin typeface="Century Gothic" panose="020B0502020202020204" pitchFamily="34" charset="0"/>
            </a:endParaRPr>
          </a:p>
          <a:p>
            <a:pPr algn="just"/>
            <a:r>
              <a:rPr lang="es-MX" sz="1550" i="1" dirty="0">
                <a:latin typeface="Century Gothic" panose="020B0502020202020204" pitchFamily="34" charset="0"/>
              </a:rPr>
              <a:t>¿Cuántas denuncias fueron presentadas a la fiscalía en el año 2023 por afectaciones y daños ambientales ocasionados por trabajos de minería legal e ilegal? </a:t>
            </a:r>
            <a:endParaRPr lang="es-EC" sz="1550" i="1" dirty="0">
              <a:latin typeface="Century Gothic" panose="020B0502020202020204" pitchFamily="34" charset="0"/>
            </a:endParaRPr>
          </a:p>
          <a:p>
            <a:pPr algn="just"/>
            <a:endParaRPr lang="es-ES" sz="1550" b="0" cap="none" spc="0" dirty="0">
              <a:ln w="0"/>
              <a:effectLst>
                <a:outerShdw blurRad="38100" dist="19050" dir="2700000" algn="tl" rotWithShape="0">
                  <a:schemeClr val="dk1">
                    <a:alpha val="40000"/>
                  </a:schemeClr>
                </a:outerShdw>
              </a:effectLst>
              <a:latin typeface="Century Gothic" panose="020B0502020202020204" pitchFamily="34" charset="0"/>
            </a:endParaRPr>
          </a:p>
        </p:txBody>
      </p:sp>
      <p:sp>
        <p:nvSpPr>
          <p:cNvPr id="9" name="Rectángulo 8">
            <a:extLst>
              <a:ext uri="{FF2B5EF4-FFF2-40B4-BE49-F238E27FC236}">
                <a16:creationId xmlns="" xmlns:a16="http://schemas.microsoft.com/office/drawing/2014/main" id="{8F21B298-32B3-4721-94EE-058B5536E93D}"/>
              </a:ext>
            </a:extLst>
          </p:cNvPr>
          <p:cNvSpPr/>
          <p:nvPr/>
        </p:nvSpPr>
        <p:spPr>
          <a:xfrm>
            <a:off x="387644" y="3610670"/>
            <a:ext cx="5312228" cy="2239074"/>
          </a:xfrm>
          <a:prstGeom prst="rect">
            <a:avLst/>
          </a:prstGeom>
          <a:noFill/>
        </p:spPr>
        <p:txBody>
          <a:bodyPr wrap="square" lIns="91440" tIns="45720" rIns="91440" bIns="45720">
            <a:spAutoFit/>
          </a:bodyPr>
          <a:lstStyle/>
          <a:p>
            <a:pPr algn="just"/>
            <a:r>
              <a:rPr lang="es-EC" sz="1550" b="1" dirty="0">
                <a:latin typeface="Century Gothic" panose="020B0502020202020204" pitchFamily="34" charset="0"/>
              </a:rPr>
              <a:t>RESPUESTA: </a:t>
            </a:r>
          </a:p>
          <a:p>
            <a:pPr algn="just"/>
            <a:r>
              <a:rPr lang="es-MX" sz="1550" dirty="0">
                <a:latin typeface="Century Gothic" panose="020B0502020202020204" pitchFamily="34" charset="0"/>
              </a:rPr>
              <a:t>Para el año 2023 se presentó una denuncia por presunto delito de contaminación ambiental, con el número de investigación fiscal No. 071201823050178, de la Unidad Especializada Investigativa de los Delitos Contra el Medio Ambiente y la Naturaleza, Fiscalía 1, con jurisdicción en el cantón Quito, provincia de Pichincha. </a:t>
            </a:r>
          </a:p>
          <a:p>
            <a:pPr algn="just"/>
            <a:endParaRPr lang="es-ES" sz="1550" b="0" cap="none" spc="0" dirty="0">
              <a:ln w="0"/>
              <a:effectLst>
                <a:outerShdw blurRad="38100" dist="19050" dir="2700000" algn="tl" rotWithShape="0">
                  <a:schemeClr val="dk1">
                    <a:alpha val="40000"/>
                  </a:schemeClr>
                </a:outerShdw>
              </a:effectLst>
              <a:latin typeface="Century Gothic" panose="020B0502020202020204" pitchFamily="34" charset="0"/>
            </a:endParaRPr>
          </a:p>
        </p:txBody>
      </p:sp>
      <p:pic>
        <p:nvPicPr>
          <p:cNvPr id="10" name="Imagen 9">
            <a:extLst>
              <a:ext uri="{FF2B5EF4-FFF2-40B4-BE49-F238E27FC236}">
                <a16:creationId xmlns="" xmlns:a16="http://schemas.microsoft.com/office/drawing/2014/main" id="{4612C289-8C1F-431F-A57C-BBA7C0BB48E5}"/>
              </a:ext>
            </a:extLst>
          </p:cNvPr>
          <p:cNvPicPr>
            <a:picLocks noChangeAspect="1"/>
          </p:cNvPicPr>
          <p:nvPr/>
        </p:nvPicPr>
        <p:blipFill rotWithShape="1">
          <a:blip r:embed="rId3"/>
          <a:srcRect l="6186"/>
          <a:stretch/>
        </p:blipFill>
        <p:spPr>
          <a:xfrm>
            <a:off x="6631361" y="70639"/>
            <a:ext cx="4629150" cy="6878648"/>
          </a:xfrm>
          <a:prstGeom prst="rect">
            <a:avLst/>
          </a:prstGeom>
        </p:spPr>
      </p:pic>
      <p:pic>
        <p:nvPicPr>
          <p:cNvPr id="12" name="Gráfico 11" descr="Investigación con relleno sólido">
            <a:extLst>
              <a:ext uri="{FF2B5EF4-FFF2-40B4-BE49-F238E27FC236}">
                <a16:creationId xmlns="" xmlns:a16="http://schemas.microsoft.com/office/drawing/2014/main" id="{CC5B72A6-19DE-40A7-BA99-9014335E2B0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2490237" y="5619544"/>
            <a:ext cx="1176975" cy="1176975"/>
          </a:xfrm>
          <a:prstGeom prst="rect">
            <a:avLst/>
          </a:prstGeom>
        </p:spPr>
      </p:pic>
      <p:pic>
        <p:nvPicPr>
          <p:cNvPr id="2" name="Imagen 1">
            <a:extLst>
              <a:ext uri="{FF2B5EF4-FFF2-40B4-BE49-F238E27FC236}">
                <a16:creationId xmlns="" xmlns:a16="http://schemas.microsoft.com/office/drawing/2014/main" id="{68407979-451D-89B4-D2B0-CDDCF39A8DB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3022" y="421542"/>
            <a:ext cx="1125091" cy="809645"/>
          </a:xfrm>
          <a:prstGeom prst="rect">
            <a:avLst/>
          </a:prstGeom>
        </p:spPr>
      </p:pic>
    </p:spTree>
    <p:extLst>
      <p:ext uri="{BB962C8B-B14F-4D97-AF65-F5344CB8AC3E}">
        <p14:creationId xmlns:p14="http://schemas.microsoft.com/office/powerpoint/2010/main" val="31618148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a:extLst>
              <a:ext uri="{FF2B5EF4-FFF2-40B4-BE49-F238E27FC236}">
                <a16:creationId xmlns="" xmlns:a16="http://schemas.microsoft.com/office/drawing/2014/main" id="{4F72DA5C-03AE-4F7F-A5D5-54540EA0C2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95884"/>
          </a:xfrm>
          <a:prstGeom prst="rect">
            <a:avLst/>
          </a:prstGeom>
        </p:spPr>
      </p:pic>
      <p:sp>
        <p:nvSpPr>
          <p:cNvPr id="5" name="Rectángulo 4">
            <a:extLst>
              <a:ext uri="{FF2B5EF4-FFF2-40B4-BE49-F238E27FC236}">
                <a16:creationId xmlns="" xmlns:a16="http://schemas.microsoft.com/office/drawing/2014/main" id="{75FDC627-E346-048A-7913-93FDE91107B9}"/>
              </a:ext>
            </a:extLst>
          </p:cNvPr>
          <p:cNvSpPr/>
          <p:nvPr/>
        </p:nvSpPr>
        <p:spPr>
          <a:xfrm>
            <a:off x="0" y="1137943"/>
            <a:ext cx="1880171" cy="344623"/>
          </a:xfrm>
          <a:prstGeom prst="rect">
            <a:avLst/>
          </a:prstGeom>
          <a:solidFill>
            <a:srgbClr val="0010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Rectángulo 7">
            <a:extLst>
              <a:ext uri="{FF2B5EF4-FFF2-40B4-BE49-F238E27FC236}">
                <a16:creationId xmlns="" xmlns:a16="http://schemas.microsoft.com/office/drawing/2014/main" id="{88578D71-71CF-4CFC-9298-7FE8750E30BA}"/>
              </a:ext>
            </a:extLst>
          </p:cNvPr>
          <p:cNvSpPr/>
          <p:nvPr/>
        </p:nvSpPr>
        <p:spPr>
          <a:xfrm>
            <a:off x="344600" y="1106422"/>
            <a:ext cx="5370288" cy="2062103"/>
          </a:xfrm>
          <a:prstGeom prst="rect">
            <a:avLst/>
          </a:prstGeom>
          <a:noFill/>
        </p:spPr>
        <p:txBody>
          <a:bodyPr wrap="square" lIns="91440" tIns="45720" rIns="91440" bIns="45720">
            <a:spAutoFit/>
          </a:bodyPr>
          <a:lstStyle/>
          <a:p>
            <a:r>
              <a:rPr lang="es-EC" sz="1575" b="1" dirty="0">
                <a:solidFill>
                  <a:schemeClr val="bg1"/>
                </a:solidFill>
                <a:latin typeface="Century Gothic" panose="020B0502020202020204" pitchFamily="34" charset="0"/>
              </a:rPr>
              <a:t>PREGUNTA 9 </a:t>
            </a:r>
          </a:p>
          <a:p>
            <a:endParaRPr lang="es-EC" sz="1575" b="1" dirty="0">
              <a:solidFill>
                <a:schemeClr val="bg1"/>
              </a:solidFill>
              <a:latin typeface="Century Gothic" panose="020B0502020202020204" pitchFamily="34" charset="0"/>
            </a:endParaRPr>
          </a:p>
          <a:p>
            <a:pPr algn="ctr"/>
            <a:r>
              <a:rPr lang="es-EC" sz="1575" u="sng" dirty="0">
                <a:latin typeface="Century Gothic" panose="020B0502020202020204" pitchFamily="34" charset="0"/>
              </a:rPr>
              <a:t>Asamblea local ciudadana</a:t>
            </a:r>
            <a:r>
              <a:rPr lang="es-EC" sz="1575" b="1" dirty="0">
                <a:latin typeface="Century Gothic" panose="020B0502020202020204" pitchFamily="34" charset="0"/>
              </a:rPr>
              <a:t> </a:t>
            </a:r>
          </a:p>
          <a:p>
            <a:pPr algn="ctr"/>
            <a:endParaRPr lang="es-EC" sz="1575" dirty="0">
              <a:latin typeface="Century Gothic" panose="020B0502020202020204" pitchFamily="34" charset="0"/>
            </a:endParaRPr>
          </a:p>
          <a:p>
            <a:pPr algn="just"/>
            <a:r>
              <a:rPr lang="es-MX" sz="1575" i="1" dirty="0">
                <a:latin typeface="Century Gothic" panose="020B0502020202020204" pitchFamily="34" charset="0"/>
              </a:rPr>
              <a:t>¿A cuánto asciende la cartera vencida de la EMAPASR-EP en el año 2023? ¿Qué se está haciendo para recuperarla? </a:t>
            </a:r>
            <a:endParaRPr lang="es-EC" sz="1575" i="1" dirty="0">
              <a:latin typeface="Century Gothic" panose="020B0502020202020204" pitchFamily="34" charset="0"/>
            </a:endParaRPr>
          </a:p>
          <a:p>
            <a:pPr algn="just"/>
            <a:endParaRPr lang="es-ES" sz="1575" b="0" cap="none" spc="0" dirty="0">
              <a:ln w="0"/>
              <a:effectLst>
                <a:outerShdw blurRad="38100" dist="19050" dir="2700000" algn="tl" rotWithShape="0">
                  <a:schemeClr val="dk1">
                    <a:alpha val="40000"/>
                  </a:schemeClr>
                </a:outerShdw>
              </a:effectLst>
              <a:latin typeface="Century Gothic" panose="020B0502020202020204" pitchFamily="34" charset="0"/>
            </a:endParaRPr>
          </a:p>
        </p:txBody>
      </p:sp>
      <p:sp>
        <p:nvSpPr>
          <p:cNvPr id="9" name="Rectángulo 8">
            <a:extLst>
              <a:ext uri="{FF2B5EF4-FFF2-40B4-BE49-F238E27FC236}">
                <a16:creationId xmlns="" xmlns:a16="http://schemas.microsoft.com/office/drawing/2014/main" id="{15D482EF-B5BC-4000-8698-4954D901ABA5}"/>
              </a:ext>
            </a:extLst>
          </p:cNvPr>
          <p:cNvSpPr/>
          <p:nvPr/>
        </p:nvSpPr>
        <p:spPr>
          <a:xfrm>
            <a:off x="344600" y="2964011"/>
            <a:ext cx="5370288" cy="4031873"/>
          </a:xfrm>
          <a:prstGeom prst="rect">
            <a:avLst/>
          </a:prstGeom>
          <a:noFill/>
        </p:spPr>
        <p:txBody>
          <a:bodyPr wrap="square" lIns="91440" tIns="45720" rIns="91440" bIns="45720">
            <a:spAutoFit/>
          </a:bodyPr>
          <a:lstStyle/>
          <a:p>
            <a:r>
              <a:rPr lang="es-EC" sz="1575" b="1" dirty="0">
                <a:latin typeface="Century Gothic" panose="020B0502020202020204" pitchFamily="34" charset="0"/>
              </a:rPr>
              <a:t>RESPUESTA: </a:t>
            </a:r>
          </a:p>
          <a:p>
            <a:pPr algn="just"/>
            <a:r>
              <a:rPr lang="es-MX" sz="1575" dirty="0">
                <a:latin typeface="Century Gothic" panose="020B0502020202020204" pitchFamily="34" charset="0"/>
              </a:rPr>
              <a:t>Hasta el 31 de diciembre de 2023, la cartera vencida de la EMAPASR-EP fue de $2.199.210,36. Para reducir esta deuda, el Departamento de Comercialización realizó suspensiones temporales del servicio de agua potable hasta que los usuarios paguen total o parcialmente sus deudas hasta los 6 meses de mora. Después de este período, el departamento de coactiva notifica a los usuarios antes de proceder con prohibiciones de enajenación de bienes y vehículos, retención y embargos de cuentas bancarias. </a:t>
            </a:r>
          </a:p>
          <a:p>
            <a:pPr algn="just"/>
            <a:r>
              <a:rPr lang="es-MX" sz="1575" dirty="0">
                <a:latin typeface="Century Gothic" panose="020B0502020202020204" pitchFamily="34" charset="0"/>
              </a:rPr>
              <a:t>Además, se han llevado a cabo múltiples campañas de corte del servicio por falta de pago, con corte desde la matriz (corte a tierra).</a:t>
            </a:r>
          </a:p>
          <a:p>
            <a:pPr algn="just"/>
            <a:endParaRPr lang="es-ES" sz="1575" b="0" cap="none" spc="0" dirty="0">
              <a:ln w="0"/>
              <a:effectLst>
                <a:outerShdw blurRad="38100" dist="19050" dir="2700000" algn="tl" rotWithShape="0">
                  <a:schemeClr val="dk1">
                    <a:alpha val="40000"/>
                  </a:schemeClr>
                </a:outerShdw>
              </a:effectLst>
              <a:latin typeface="Century Gothic" panose="020B0502020202020204" pitchFamily="34" charset="0"/>
            </a:endParaRPr>
          </a:p>
        </p:txBody>
      </p:sp>
      <p:pic>
        <p:nvPicPr>
          <p:cNvPr id="14" name="Imagen 13">
            <a:extLst>
              <a:ext uri="{FF2B5EF4-FFF2-40B4-BE49-F238E27FC236}">
                <a16:creationId xmlns="" xmlns:a16="http://schemas.microsoft.com/office/drawing/2014/main" id="{1500A77B-02F9-43F1-AB64-12E2D53DF413}"/>
              </a:ext>
            </a:extLst>
          </p:cNvPr>
          <p:cNvPicPr>
            <a:picLocks noChangeAspect="1"/>
          </p:cNvPicPr>
          <p:nvPr/>
        </p:nvPicPr>
        <p:blipFill rotWithShape="1">
          <a:blip r:embed="rId3">
            <a:extLst>
              <a:ext uri="{28A0092B-C50C-407E-A947-70E740481C1C}">
                <a14:useLocalDpi xmlns:a14="http://schemas.microsoft.com/office/drawing/2010/main" val="0"/>
              </a:ext>
            </a:extLst>
          </a:blip>
          <a:srcRect r="19632"/>
          <a:stretch/>
        </p:blipFill>
        <p:spPr>
          <a:xfrm>
            <a:off x="6059488" y="-1"/>
            <a:ext cx="6132512" cy="3428999"/>
          </a:xfrm>
          <a:prstGeom prst="rect">
            <a:avLst/>
          </a:prstGeom>
        </p:spPr>
      </p:pic>
      <p:pic>
        <p:nvPicPr>
          <p:cNvPr id="2" name="Imagen 1">
            <a:extLst>
              <a:ext uri="{FF2B5EF4-FFF2-40B4-BE49-F238E27FC236}">
                <a16:creationId xmlns="" xmlns:a16="http://schemas.microsoft.com/office/drawing/2014/main" id="{08E1CDC0-FB09-D875-A405-D572EFADC9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9488" y="3399454"/>
            <a:ext cx="6132512" cy="3584961"/>
          </a:xfrm>
          <a:prstGeom prst="rect">
            <a:avLst/>
          </a:prstGeom>
        </p:spPr>
      </p:pic>
      <p:pic>
        <p:nvPicPr>
          <p:cNvPr id="3" name="Imagen 2">
            <a:extLst>
              <a:ext uri="{FF2B5EF4-FFF2-40B4-BE49-F238E27FC236}">
                <a16:creationId xmlns="" xmlns:a16="http://schemas.microsoft.com/office/drawing/2014/main" id="{8A3C0675-8F36-6005-300A-05FC7148E3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022" y="261990"/>
            <a:ext cx="1125091" cy="809645"/>
          </a:xfrm>
          <a:prstGeom prst="rect">
            <a:avLst/>
          </a:prstGeom>
        </p:spPr>
      </p:pic>
    </p:spTree>
    <p:extLst>
      <p:ext uri="{BB962C8B-B14F-4D97-AF65-F5344CB8AC3E}">
        <p14:creationId xmlns:p14="http://schemas.microsoft.com/office/powerpoint/2010/main" val="12510343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 xmlns:a16="http://schemas.microsoft.com/office/drawing/2014/main" id="{2A972363-887C-48C4-96BD-392BBD9A64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021"/>
            <a:ext cx="12192000" cy="6995884"/>
          </a:xfrm>
          <a:prstGeom prst="rect">
            <a:avLst/>
          </a:prstGeom>
        </p:spPr>
      </p:pic>
      <p:sp>
        <p:nvSpPr>
          <p:cNvPr id="3" name="Rectángulo 2">
            <a:extLst>
              <a:ext uri="{FF2B5EF4-FFF2-40B4-BE49-F238E27FC236}">
                <a16:creationId xmlns="" xmlns:a16="http://schemas.microsoft.com/office/drawing/2014/main" id="{C4BD1555-A882-DA4A-FE1F-16D1FA78CED1}"/>
              </a:ext>
            </a:extLst>
          </p:cNvPr>
          <p:cNvSpPr/>
          <p:nvPr/>
        </p:nvSpPr>
        <p:spPr>
          <a:xfrm>
            <a:off x="-71919" y="1657504"/>
            <a:ext cx="2065106" cy="314573"/>
          </a:xfrm>
          <a:prstGeom prst="rect">
            <a:avLst/>
          </a:prstGeom>
          <a:solidFill>
            <a:srgbClr val="0010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4" name="Imagen 3"/>
          <p:cNvPicPr>
            <a:picLocks noChangeAspect="1"/>
          </p:cNvPicPr>
          <p:nvPr/>
        </p:nvPicPr>
        <p:blipFill>
          <a:blip r:embed="rId3"/>
          <a:stretch>
            <a:fillRect/>
          </a:stretch>
        </p:blipFill>
        <p:spPr>
          <a:xfrm>
            <a:off x="6096000" y="-436166"/>
            <a:ext cx="6096000" cy="4296532"/>
          </a:xfrm>
          <a:prstGeom prst="rect">
            <a:avLst/>
          </a:prstGeom>
        </p:spPr>
      </p:pic>
      <p:pic>
        <p:nvPicPr>
          <p:cNvPr id="7" name="Imagen 6"/>
          <p:cNvPicPr>
            <a:picLocks noChangeAspect="1"/>
          </p:cNvPicPr>
          <p:nvPr/>
        </p:nvPicPr>
        <p:blipFill>
          <a:blip r:embed="rId4"/>
          <a:stretch>
            <a:fillRect/>
          </a:stretch>
        </p:blipFill>
        <p:spPr>
          <a:xfrm>
            <a:off x="6096000" y="3860366"/>
            <a:ext cx="6096000" cy="4280503"/>
          </a:xfrm>
          <a:prstGeom prst="rect">
            <a:avLst/>
          </a:prstGeom>
        </p:spPr>
      </p:pic>
      <p:sp>
        <p:nvSpPr>
          <p:cNvPr id="9" name="Rectángulo 8">
            <a:extLst>
              <a:ext uri="{FF2B5EF4-FFF2-40B4-BE49-F238E27FC236}">
                <a16:creationId xmlns="" xmlns:a16="http://schemas.microsoft.com/office/drawing/2014/main" id="{18759074-0288-4076-964A-9022ACC4FB77}"/>
              </a:ext>
            </a:extLst>
          </p:cNvPr>
          <p:cNvSpPr/>
          <p:nvPr/>
        </p:nvSpPr>
        <p:spPr>
          <a:xfrm>
            <a:off x="409987" y="1657504"/>
            <a:ext cx="5456712" cy="2062103"/>
          </a:xfrm>
          <a:prstGeom prst="rect">
            <a:avLst/>
          </a:prstGeom>
          <a:noFill/>
        </p:spPr>
        <p:txBody>
          <a:bodyPr wrap="square" lIns="91440" tIns="45720" rIns="91440" bIns="45720">
            <a:spAutoFit/>
          </a:bodyPr>
          <a:lstStyle/>
          <a:p>
            <a:pPr algn="just"/>
            <a:r>
              <a:rPr lang="es-EC" sz="1600" b="1" dirty="0">
                <a:solidFill>
                  <a:schemeClr val="bg1"/>
                </a:solidFill>
                <a:latin typeface="Century Gothic" panose="020B0502020202020204" pitchFamily="34" charset="0"/>
              </a:rPr>
              <a:t>PREGUNTA 10</a:t>
            </a:r>
          </a:p>
          <a:p>
            <a:pPr algn="just"/>
            <a:endParaRPr lang="es-EC" sz="1600" b="1" dirty="0">
              <a:solidFill>
                <a:schemeClr val="bg1"/>
              </a:solidFill>
              <a:latin typeface="Century Gothic" panose="020B0502020202020204" pitchFamily="34" charset="0"/>
            </a:endParaRPr>
          </a:p>
          <a:p>
            <a:pPr algn="ctr"/>
            <a:r>
              <a:rPr lang="es-EC" sz="1600" u="sng" dirty="0">
                <a:latin typeface="Century Gothic" panose="020B0502020202020204" pitchFamily="34" charset="0"/>
              </a:rPr>
              <a:t>Asamblea local ciudadana</a:t>
            </a:r>
            <a:r>
              <a:rPr lang="es-EC" sz="1600" b="1" dirty="0">
                <a:latin typeface="Century Gothic" panose="020B0502020202020204" pitchFamily="34" charset="0"/>
              </a:rPr>
              <a:t>  </a:t>
            </a:r>
          </a:p>
          <a:p>
            <a:pPr algn="ctr"/>
            <a:endParaRPr lang="es-EC" sz="1600" dirty="0">
              <a:latin typeface="Century Gothic" panose="020B0502020202020204" pitchFamily="34" charset="0"/>
            </a:endParaRPr>
          </a:p>
          <a:p>
            <a:pPr algn="just"/>
            <a:r>
              <a:rPr lang="es-MX" sz="1600" i="1" dirty="0">
                <a:latin typeface="Century Gothic" panose="020B0502020202020204" pitchFamily="34" charset="0"/>
              </a:rPr>
              <a:t>¿En qué estado se encuentran los estudios para la construcción del Plan Maestro de Agua Potable y Alcantarillado para Santa Rosa? </a:t>
            </a:r>
            <a:endParaRPr lang="es-EC" sz="1600" i="1" dirty="0">
              <a:latin typeface="Century Gothic" panose="020B0502020202020204" pitchFamily="34" charset="0"/>
            </a:endParaRPr>
          </a:p>
          <a:p>
            <a:pPr algn="just"/>
            <a:endParaRPr lang="es-ES" sz="1600" b="0" cap="none" spc="0" dirty="0">
              <a:ln w="0"/>
              <a:effectLst>
                <a:outerShdw blurRad="38100" dist="19050" dir="2700000" algn="tl" rotWithShape="0">
                  <a:schemeClr val="dk1">
                    <a:alpha val="40000"/>
                  </a:schemeClr>
                </a:outerShdw>
              </a:effectLst>
              <a:latin typeface="Century Gothic" panose="020B0502020202020204" pitchFamily="34" charset="0"/>
            </a:endParaRPr>
          </a:p>
        </p:txBody>
      </p:sp>
      <p:sp>
        <p:nvSpPr>
          <p:cNvPr id="10" name="Rectángulo 9">
            <a:extLst>
              <a:ext uri="{FF2B5EF4-FFF2-40B4-BE49-F238E27FC236}">
                <a16:creationId xmlns="" xmlns:a16="http://schemas.microsoft.com/office/drawing/2014/main" id="{566C24BE-9616-40AB-AA2A-52F0DD69D062}"/>
              </a:ext>
            </a:extLst>
          </p:cNvPr>
          <p:cNvSpPr/>
          <p:nvPr/>
        </p:nvSpPr>
        <p:spPr>
          <a:xfrm>
            <a:off x="409986" y="3527748"/>
            <a:ext cx="5456713" cy="2308324"/>
          </a:xfrm>
          <a:prstGeom prst="rect">
            <a:avLst/>
          </a:prstGeom>
          <a:noFill/>
        </p:spPr>
        <p:txBody>
          <a:bodyPr wrap="square" lIns="91440" tIns="45720" rIns="91440" bIns="45720">
            <a:spAutoFit/>
          </a:bodyPr>
          <a:lstStyle/>
          <a:p>
            <a:pPr algn="just"/>
            <a:r>
              <a:rPr lang="es-EC" sz="1600" b="1" dirty="0">
                <a:latin typeface="Century Gothic" panose="020B0502020202020204" pitchFamily="34" charset="0"/>
              </a:rPr>
              <a:t>RESPUESTA: </a:t>
            </a:r>
            <a:endParaRPr lang="es-EC" sz="1600" dirty="0">
              <a:latin typeface="Century Gothic" panose="020B0502020202020204" pitchFamily="34" charset="0"/>
            </a:endParaRPr>
          </a:p>
          <a:p>
            <a:pPr algn="just"/>
            <a:r>
              <a:rPr lang="es-MX" sz="1600" dirty="0">
                <a:latin typeface="Century Gothic" panose="020B0502020202020204" pitchFamily="34" charset="0"/>
              </a:rPr>
              <a:t>Los estudios del Plan Maestro se encuentran en etapa de legalización de terrenos donde se implementarán las plantas de tratamiento de aguas residuales (PTAR) de los sitios: San Jacinto y Miraflores, para luego ser entregados al MAATE para su revisión, aprobación y entrega de la obtención de viabilidad y permisos ambientales. </a:t>
            </a:r>
            <a:endParaRPr lang="es-EC" sz="1600" dirty="0">
              <a:latin typeface="Century Gothic" panose="020B0502020202020204" pitchFamily="34" charset="0"/>
            </a:endParaRPr>
          </a:p>
          <a:p>
            <a:pPr algn="just"/>
            <a:endParaRPr lang="es-ES" sz="1600" b="0" cap="none" spc="0" dirty="0">
              <a:ln w="0"/>
              <a:effectLst>
                <a:outerShdw blurRad="38100" dist="19050" dir="2700000" algn="tl" rotWithShape="0">
                  <a:schemeClr val="dk1">
                    <a:alpha val="40000"/>
                  </a:schemeClr>
                </a:outerShdw>
              </a:effectLst>
              <a:latin typeface="Century Gothic" panose="020B0502020202020204" pitchFamily="34" charset="0"/>
            </a:endParaRPr>
          </a:p>
        </p:txBody>
      </p:sp>
      <p:pic>
        <p:nvPicPr>
          <p:cNvPr id="12" name="Gráfico 11" descr="Búsqueda de carpetas con relleno sólido">
            <a:extLst>
              <a:ext uri="{FF2B5EF4-FFF2-40B4-BE49-F238E27FC236}">
                <a16:creationId xmlns="" xmlns:a16="http://schemas.microsoft.com/office/drawing/2014/main" id="{6F81421A-D737-42B6-9809-FA931EE30F1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2388694" y="5538002"/>
            <a:ext cx="1207410" cy="1207410"/>
          </a:xfrm>
          <a:prstGeom prst="rect">
            <a:avLst/>
          </a:prstGeom>
        </p:spPr>
      </p:pic>
      <p:pic>
        <p:nvPicPr>
          <p:cNvPr id="2" name="Imagen 1">
            <a:extLst>
              <a:ext uri="{FF2B5EF4-FFF2-40B4-BE49-F238E27FC236}">
                <a16:creationId xmlns="" xmlns:a16="http://schemas.microsoft.com/office/drawing/2014/main" id="{F797026F-13B3-A0D9-62DE-551BACC060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3022" y="585367"/>
            <a:ext cx="1125091" cy="809645"/>
          </a:xfrm>
          <a:prstGeom prst="rect">
            <a:avLst/>
          </a:prstGeom>
        </p:spPr>
      </p:pic>
    </p:spTree>
    <p:extLst>
      <p:ext uri="{BB962C8B-B14F-4D97-AF65-F5344CB8AC3E}">
        <p14:creationId xmlns:p14="http://schemas.microsoft.com/office/powerpoint/2010/main" val="33543035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 xmlns:a16="http://schemas.microsoft.com/office/drawing/2014/main" id="{9747B7CF-7637-488A-8CAE-9040E0EC37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9258"/>
            <a:ext cx="12192000" cy="7047258"/>
          </a:xfrm>
          <a:prstGeom prst="rect">
            <a:avLst/>
          </a:prstGeom>
        </p:spPr>
      </p:pic>
      <p:sp>
        <p:nvSpPr>
          <p:cNvPr id="3" name="Rectángulo 2">
            <a:extLst>
              <a:ext uri="{FF2B5EF4-FFF2-40B4-BE49-F238E27FC236}">
                <a16:creationId xmlns="" xmlns:a16="http://schemas.microsoft.com/office/drawing/2014/main" id="{31BE1BE2-C3CF-5173-28F8-193568A63B39}"/>
              </a:ext>
            </a:extLst>
          </p:cNvPr>
          <p:cNvSpPr/>
          <p:nvPr/>
        </p:nvSpPr>
        <p:spPr>
          <a:xfrm>
            <a:off x="-174661" y="572021"/>
            <a:ext cx="2085654" cy="301282"/>
          </a:xfrm>
          <a:prstGeom prst="rect">
            <a:avLst/>
          </a:prstGeom>
          <a:solidFill>
            <a:srgbClr val="0010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Rectángulo 7">
            <a:extLst>
              <a:ext uri="{FF2B5EF4-FFF2-40B4-BE49-F238E27FC236}">
                <a16:creationId xmlns="" xmlns:a16="http://schemas.microsoft.com/office/drawing/2014/main" id="{E05C1112-669F-4D53-B012-C4DD919DA080}"/>
              </a:ext>
            </a:extLst>
          </p:cNvPr>
          <p:cNvSpPr/>
          <p:nvPr/>
        </p:nvSpPr>
        <p:spPr>
          <a:xfrm>
            <a:off x="341793" y="484937"/>
            <a:ext cx="5405864" cy="1738938"/>
          </a:xfrm>
          <a:prstGeom prst="rect">
            <a:avLst/>
          </a:prstGeom>
          <a:noFill/>
        </p:spPr>
        <p:txBody>
          <a:bodyPr wrap="square" lIns="91440" tIns="45720" rIns="91440" bIns="45720">
            <a:spAutoFit/>
          </a:bodyPr>
          <a:lstStyle/>
          <a:p>
            <a:pPr algn="just"/>
            <a:r>
              <a:rPr lang="es-EC" sz="1500" b="1" dirty="0">
                <a:solidFill>
                  <a:schemeClr val="bg1"/>
                </a:solidFill>
                <a:latin typeface="Century Gothic" panose="020B0502020202020204" pitchFamily="34" charset="0"/>
              </a:rPr>
              <a:t>PREGUNTA 11 </a:t>
            </a:r>
          </a:p>
          <a:p>
            <a:pPr algn="just"/>
            <a:endParaRPr lang="es-EC" sz="1500" b="1" dirty="0">
              <a:solidFill>
                <a:schemeClr val="bg1"/>
              </a:solidFill>
              <a:latin typeface="Century Gothic" panose="020B0502020202020204" pitchFamily="34" charset="0"/>
            </a:endParaRPr>
          </a:p>
          <a:p>
            <a:pPr algn="ctr"/>
            <a:r>
              <a:rPr lang="es-EC" sz="1500" u="sng" dirty="0">
                <a:latin typeface="Century Gothic" panose="020B0502020202020204" pitchFamily="34" charset="0"/>
              </a:rPr>
              <a:t>Asamblea local ciudadana</a:t>
            </a:r>
            <a:r>
              <a:rPr lang="es-EC" sz="1500" b="1" dirty="0">
                <a:latin typeface="Century Gothic" panose="020B0502020202020204" pitchFamily="34" charset="0"/>
              </a:rPr>
              <a:t> </a:t>
            </a:r>
          </a:p>
          <a:p>
            <a:pPr algn="ctr"/>
            <a:endParaRPr lang="es-EC" sz="1500" dirty="0">
              <a:latin typeface="Century Gothic" panose="020B0502020202020204" pitchFamily="34" charset="0"/>
            </a:endParaRPr>
          </a:p>
          <a:p>
            <a:pPr algn="just"/>
            <a:r>
              <a:rPr lang="es-MX" sz="1500" i="1" dirty="0">
                <a:latin typeface="Century Gothic" panose="020B0502020202020204" pitchFamily="34" charset="0"/>
              </a:rPr>
              <a:t>¿En que se han invertido en el año 2023 los recursos recaudados por el cobro de la tasa ambiental? </a:t>
            </a:r>
            <a:endParaRPr lang="es-EC" sz="1500" i="1" dirty="0">
              <a:latin typeface="Century Gothic" panose="020B0502020202020204" pitchFamily="34" charset="0"/>
            </a:endParaRPr>
          </a:p>
          <a:p>
            <a:pPr algn="just"/>
            <a:endParaRPr lang="es-ES" sz="1500" b="0" cap="none" spc="0" dirty="0">
              <a:ln w="0"/>
              <a:effectLst>
                <a:outerShdw blurRad="38100" dist="19050" dir="2700000" algn="tl" rotWithShape="0">
                  <a:schemeClr val="dk1">
                    <a:alpha val="40000"/>
                  </a:schemeClr>
                </a:outerShdw>
              </a:effectLst>
              <a:latin typeface="Century Gothic" panose="020B0502020202020204" pitchFamily="34" charset="0"/>
            </a:endParaRPr>
          </a:p>
        </p:txBody>
      </p:sp>
      <p:sp>
        <p:nvSpPr>
          <p:cNvPr id="9" name="Rectángulo 8">
            <a:extLst>
              <a:ext uri="{FF2B5EF4-FFF2-40B4-BE49-F238E27FC236}">
                <a16:creationId xmlns="" xmlns:a16="http://schemas.microsoft.com/office/drawing/2014/main" id="{5CBACF55-21B5-4373-90FE-9ED23D6CCE47}"/>
              </a:ext>
            </a:extLst>
          </p:cNvPr>
          <p:cNvSpPr/>
          <p:nvPr/>
        </p:nvSpPr>
        <p:spPr>
          <a:xfrm>
            <a:off x="341793" y="2067010"/>
            <a:ext cx="5405863" cy="4616648"/>
          </a:xfrm>
          <a:prstGeom prst="rect">
            <a:avLst/>
          </a:prstGeom>
          <a:noFill/>
        </p:spPr>
        <p:txBody>
          <a:bodyPr wrap="square" lIns="91440" tIns="45720" rIns="91440" bIns="45720">
            <a:spAutoFit/>
          </a:bodyPr>
          <a:lstStyle/>
          <a:p>
            <a:pPr algn="just"/>
            <a:r>
              <a:rPr lang="es-EC" sz="1400" b="1" dirty="0">
                <a:latin typeface="Century Gothic" panose="020B0502020202020204" pitchFamily="34" charset="0"/>
              </a:rPr>
              <a:t>RESPUESTA: </a:t>
            </a:r>
            <a:endParaRPr lang="es-EC" sz="1400" dirty="0">
              <a:latin typeface="Century Gothic" panose="020B0502020202020204" pitchFamily="34" charset="0"/>
            </a:endParaRPr>
          </a:p>
          <a:p>
            <a:pPr algn="just"/>
            <a:r>
              <a:rPr lang="es-MX" sz="1400" dirty="0">
                <a:latin typeface="Century Gothic" panose="020B0502020202020204" pitchFamily="34" charset="0"/>
              </a:rPr>
              <a:t>El fondo que maneja la UGA-EMAPASR-EP por el cobro de la tasa ambiental, se ha invertido en lo siguiente: </a:t>
            </a:r>
          </a:p>
          <a:p>
            <a:pPr algn="just"/>
            <a:endParaRPr lang="es-MX" sz="1400" dirty="0">
              <a:latin typeface="Century Gothic" panose="020B0502020202020204" pitchFamily="34" charset="0"/>
            </a:endParaRPr>
          </a:p>
          <a:p>
            <a:pPr algn="just"/>
            <a:r>
              <a:rPr lang="es-MX" sz="1400" dirty="0">
                <a:latin typeface="Century Gothic" panose="020B0502020202020204" pitchFamily="34" charset="0"/>
              </a:rPr>
              <a:t>• CONTRATACIÓN DE CONSULTORÍA PARA LA ELABORACIÓN DE UN PROGRAMA DE RESTAURACIÓN AMBIENTAL EN LOS ECOSISTEMAS DEGRADADOS POR LA DEFORESTACIÓN Y AMPLIACIÓN DE LA FRONTERA AGRÍCOLA, EN EL SITIO EL GUAYABO DE LA PARROQUIA TORATA DEL CANTÓN SANTA ROSA: CDC-EMAPASR-EP-01-23 </a:t>
            </a:r>
          </a:p>
          <a:p>
            <a:pPr algn="just"/>
            <a:r>
              <a:rPr lang="es-MX" sz="1400" dirty="0">
                <a:latin typeface="Century Gothic" panose="020B0502020202020204" pitchFamily="34" charset="0"/>
              </a:rPr>
              <a:t>• AUDITORÍA AMBIENTAL E INFORMES DE CUMPLIMIENTO AL SISTEMA DE REGULARIZACIÓN AMBIENTAL DEL SISTEMA DE ALCANTARILLADO DEL CANTÓN SANTA ROSA, PROVINCIA DE EL ORO: CDC-EMAPASR-EP-02-23 </a:t>
            </a:r>
          </a:p>
          <a:p>
            <a:pPr algn="just"/>
            <a:r>
              <a:rPr lang="es-MX" sz="1400" dirty="0">
                <a:latin typeface="Century Gothic" panose="020B0502020202020204" pitchFamily="34" charset="0"/>
              </a:rPr>
              <a:t>• “ADQUISICIÓN DE DOS RADIOS TRANSMISORES Y UNA BASE DE COMUNICACIÓN PARA EL VEHICULO DE LA UNIDAD DE GESTION AMBIENTAL” </a:t>
            </a:r>
          </a:p>
          <a:p>
            <a:pPr algn="just"/>
            <a:r>
              <a:rPr lang="es-MX" sz="1400" dirty="0">
                <a:latin typeface="Century Gothic" panose="020B0502020202020204" pitchFamily="34" charset="0"/>
              </a:rPr>
              <a:t>• PAGO DE REMUNERACIONES DE TECNICOS DE LA UGA (Jefe, Asistente Técnico, Guardabosques y Chofer de camioneta UGA) </a:t>
            </a:r>
          </a:p>
          <a:p>
            <a:pPr algn="just"/>
            <a:r>
              <a:rPr lang="es-MX" sz="1400" dirty="0">
                <a:latin typeface="Century Gothic" panose="020B0502020202020204" pitchFamily="34" charset="0"/>
              </a:rPr>
              <a:t>• Mantenimientos y combustible de camioneta UGA. </a:t>
            </a:r>
          </a:p>
        </p:txBody>
      </p:sp>
      <p:pic>
        <p:nvPicPr>
          <p:cNvPr id="4" name="Imagen 3">
            <a:extLst>
              <a:ext uri="{FF2B5EF4-FFF2-40B4-BE49-F238E27FC236}">
                <a16:creationId xmlns="" xmlns:a16="http://schemas.microsoft.com/office/drawing/2014/main" id="{C4BD81C9-369E-4F73-B849-E5E72E1E01FD}"/>
              </a:ext>
            </a:extLst>
          </p:cNvPr>
          <p:cNvPicPr>
            <a:picLocks noChangeAspect="1"/>
          </p:cNvPicPr>
          <p:nvPr/>
        </p:nvPicPr>
        <p:blipFill>
          <a:blip r:embed="rId3"/>
          <a:stretch>
            <a:fillRect/>
          </a:stretch>
        </p:blipFill>
        <p:spPr>
          <a:xfrm>
            <a:off x="6096000" y="1"/>
            <a:ext cx="6096000" cy="3429000"/>
          </a:xfrm>
          <a:prstGeom prst="rect">
            <a:avLst/>
          </a:prstGeom>
        </p:spPr>
      </p:pic>
      <p:pic>
        <p:nvPicPr>
          <p:cNvPr id="10" name="Imagen 9">
            <a:extLst>
              <a:ext uri="{FF2B5EF4-FFF2-40B4-BE49-F238E27FC236}">
                <a16:creationId xmlns="" xmlns:a16="http://schemas.microsoft.com/office/drawing/2014/main" id="{2A70FD99-D44A-4789-B66A-9892602A40DB}"/>
              </a:ext>
            </a:extLst>
          </p:cNvPr>
          <p:cNvPicPr>
            <a:picLocks noChangeAspect="1"/>
          </p:cNvPicPr>
          <p:nvPr/>
        </p:nvPicPr>
        <p:blipFill>
          <a:blip r:embed="rId4"/>
          <a:stretch>
            <a:fillRect/>
          </a:stretch>
        </p:blipFill>
        <p:spPr>
          <a:xfrm>
            <a:off x="6059488" y="3429000"/>
            <a:ext cx="6132512" cy="3428999"/>
          </a:xfrm>
          <a:prstGeom prst="rect">
            <a:avLst/>
          </a:prstGeom>
        </p:spPr>
      </p:pic>
      <p:pic>
        <p:nvPicPr>
          <p:cNvPr id="5" name="Imagen 4">
            <a:extLst>
              <a:ext uri="{FF2B5EF4-FFF2-40B4-BE49-F238E27FC236}">
                <a16:creationId xmlns="" xmlns:a16="http://schemas.microsoft.com/office/drawing/2014/main" id="{93CAF67C-A616-428C-50DA-3A073365FE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0555" y="-108078"/>
            <a:ext cx="945073" cy="680099"/>
          </a:xfrm>
          <a:prstGeom prst="rect">
            <a:avLst/>
          </a:prstGeom>
        </p:spPr>
      </p:pic>
    </p:spTree>
    <p:extLst>
      <p:ext uri="{BB962C8B-B14F-4D97-AF65-F5344CB8AC3E}">
        <p14:creationId xmlns:p14="http://schemas.microsoft.com/office/powerpoint/2010/main" val="10991623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 xmlns:a16="http://schemas.microsoft.com/office/drawing/2014/main" id="{6E7CA385-9E42-0341-7418-93BC6466C1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11" y="-1"/>
            <a:ext cx="12228511" cy="6858001"/>
          </a:xfrm>
          <a:prstGeom prst="rect">
            <a:avLst/>
          </a:prstGeom>
        </p:spPr>
      </p:pic>
      <p:sp>
        <p:nvSpPr>
          <p:cNvPr id="10" name="Rectángulo 9">
            <a:extLst>
              <a:ext uri="{FF2B5EF4-FFF2-40B4-BE49-F238E27FC236}">
                <a16:creationId xmlns="" xmlns:a16="http://schemas.microsoft.com/office/drawing/2014/main" id="{23FEF2AD-139C-6150-DD99-8B9C62B9CC63}"/>
              </a:ext>
            </a:extLst>
          </p:cNvPr>
          <p:cNvSpPr/>
          <p:nvPr/>
        </p:nvSpPr>
        <p:spPr>
          <a:xfrm>
            <a:off x="6660075" y="3399374"/>
            <a:ext cx="4984209" cy="384806"/>
          </a:xfrm>
          <a:prstGeom prst="rect">
            <a:avLst/>
          </a:prstGeom>
          <a:solidFill>
            <a:srgbClr val="0010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Rectángulo 8">
            <a:extLst>
              <a:ext uri="{FF2B5EF4-FFF2-40B4-BE49-F238E27FC236}">
                <a16:creationId xmlns="" xmlns:a16="http://schemas.microsoft.com/office/drawing/2014/main" id="{6132CF01-5E0C-2298-0887-33B0F098BB5D}"/>
              </a:ext>
            </a:extLst>
          </p:cNvPr>
          <p:cNvSpPr/>
          <p:nvPr/>
        </p:nvSpPr>
        <p:spPr>
          <a:xfrm>
            <a:off x="7404244" y="602189"/>
            <a:ext cx="3990865" cy="384806"/>
          </a:xfrm>
          <a:prstGeom prst="rect">
            <a:avLst/>
          </a:prstGeom>
          <a:solidFill>
            <a:srgbClr val="0010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 name="Rectángulo 6">
            <a:extLst>
              <a:ext uri="{FF2B5EF4-FFF2-40B4-BE49-F238E27FC236}">
                <a16:creationId xmlns="" xmlns:a16="http://schemas.microsoft.com/office/drawing/2014/main" id="{976A5B27-4B0F-9900-D0AF-21CAE582549C}"/>
              </a:ext>
            </a:extLst>
          </p:cNvPr>
          <p:cNvSpPr/>
          <p:nvPr/>
        </p:nvSpPr>
        <p:spPr>
          <a:xfrm>
            <a:off x="1397286" y="663164"/>
            <a:ext cx="3390472" cy="384806"/>
          </a:xfrm>
          <a:prstGeom prst="rect">
            <a:avLst/>
          </a:prstGeom>
          <a:solidFill>
            <a:srgbClr val="0010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graphicFrame>
        <p:nvGraphicFramePr>
          <p:cNvPr id="6" name="Objeto 5">
            <a:extLst>
              <a:ext uri="{FF2B5EF4-FFF2-40B4-BE49-F238E27FC236}">
                <a16:creationId xmlns="" xmlns:a16="http://schemas.microsoft.com/office/drawing/2014/main" id="{38CD36F4-314F-420B-9134-B81E2875DE65}"/>
              </a:ext>
            </a:extLst>
          </p:cNvPr>
          <p:cNvGraphicFramePr>
            <a:graphicFrameLocks noChangeAspect="1"/>
          </p:cNvGraphicFramePr>
          <p:nvPr>
            <p:extLst>
              <p:ext uri="{D42A27DB-BD31-4B8C-83A1-F6EECF244321}">
                <p14:modId xmlns:p14="http://schemas.microsoft.com/office/powerpoint/2010/main" val="3515081259"/>
              </p:ext>
            </p:extLst>
          </p:nvPr>
        </p:nvGraphicFramePr>
        <p:xfrm>
          <a:off x="6206655" y="1194705"/>
          <a:ext cx="5539874" cy="1837419"/>
        </p:xfrm>
        <a:graphic>
          <a:graphicData uri="http://schemas.openxmlformats.org/presentationml/2006/ole">
            <mc:AlternateContent xmlns:mc="http://schemas.openxmlformats.org/markup-compatibility/2006">
              <mc:Choice xmlns:v="urn:schemas-microsoft-com:vml" Requires="v">
                <p:oleObj spid="_x0000_s1052" name="Document" r:id="rId4" imgW="5413612" imgH="1798183" progId="Word.Document.12">
                  <p:embed/>
                </p:oleObj>
              </mc:Choice>
              <mc:Fallback>
                <p:oleObj name="Document" r:id="rId4" imgW="5413612" imgH="1798183" progId="Word.Document.12">
                  <p:embed/>
                  <p:pic>
                    <p:nvPicPr>
                      <p:cNvPr id="6" name="Objeto 5">
                        <a:extLst>
                          <a:ext uri="{FF2B5EF4-FFF2-40B4-BE49-F238E27FC236}">
                            <a16:creationId xmlns="" xmlns:a16="http://schemas.microsoft.com/office/drawing/2014/main" id="{38CD36F4-314F-420B-9134-B81E2875DE65}"/>
                          </a:ext>
                        </a:extLst>
                      </p:cNvPr>
                      <p:cNvPicPr/>
                      <p:nvPr/>
                    </p:nvPicPr>
                    <p:blipFill>
                      <a:blip r:embed="rId5"/>
                      <a:stretch>
                        <a:fillRect/>
                      </a:stretch>
                    </p:blipFill>
                    <p:spPr>
                      <a:xfrm>
                        <a:off x="6206655" y="1194705"/>
                        <a:ext cx="5539874" cy="1837419"/>
                      </a:xfrm>
                      <a:prstGeom prst="rect">
                        <a:avLst/>
                      </a:prstGeom>
                    </p:spPr>
                  </p:pic>
                </p:oleObj>
              </mc:Fallback>
            </mc:AlternateContent>
          </a:graphicData>
        </a:graphic>
      </p:graphicFrame>
      <p:graphicFrame>
        <p:nvGraphicFramePr>
          <p:cNvPr id="12" name="Objeto 11">
            <a:extLst>
              <a:ext uri="{FF2B5EF4-FFF2-40B4-BE49-F238E27FC236}">
                <a16:creationId xmlns="" xmlns:a16="http://schemas.microsoft.com/office/drawing/2014/main" id="{322EE711-38BC-4195-8318-927D95F2F4A8}"/>
              </a:ext>
            </a:extLst>
          </p:cNvPr>
          <p:cNvGraphicFramePr>
            <a:graphicFrameLocks noChangeAspect="1"/>
          </p:cNvGraphicFramePr>
          <p:nvPr>
            <p:extLst>
              <p:ext uri="{D42A27DB-BD31-4B8C-83A1-F6EECF244321}">
                <p14:modId xmlns:p14="http://schemas.microsoft.com/office/powerpoint/2010/main" val="3571210372"/>
              </p:ext>
            </p:extLst>
          </p:nvPr>
        </p:nvGraphicFramePr>
        <p:xfrm>
          <a:off x="5888509" y="3893486"/>
          <a:ext cx="5858020" cy="1460402"/>
        </p:xfrm>
        <a:graphic>
          <a:graphicData uri="http://schemas.openxmlformats.org/presentationml/2006/ole">
            <mc:AlternateContent xmlns:mc="http://schemas.openxmlformats.org/markup-compatibility/2006">
              <mc:Choice xmlns:v="urn:schemas-microsoft-com:vml" Requires="v">
                <p:oleObj spid="_x0000_s1053" name="Document" r:id="rId6" imgW="5946728" imgH="1473667" progId="Word.Document.12">
                  <p:embed/>
                </p:oleObj>
              </mc:Choice>
              <mc:Fallback>
                <p:oleObj name="Document" r:id="rId6" imgW="5946728" imgH="1473667" progId="Word.Document.12">
                  <p:embed/>
                  <p:pic>
                    <p:nvPicPr>
                      <p:cNvPr id="12" name="Objeto 11">
                        <a:extLst>
                          <a:ext uri="{FF2B5EF4-FFF2-40B4-BE49-F238E27FC236}">
                            <a16:creationId xmlns="" xmlns:a16="http://schemas.microsoft.com/office/drawing/2014/main" id="{322EE711-38BC-4195-8318-927D95F2F4A8}"/>
                          </a:ext>
                        </a:extLst>
                      </p:cNvPr>
                      <p:cNvPicPr/>
                      <p:nvPr/>
                    </p:nvPicPr>
                    <p:blipFill>
                      <a:blip r:embed="rId7"/>
                      <a:stretch>
                        <a:fillRect/>
                      </a:stretch>
                    </p:blipFill>
                    <p:spPr>
                      <a:xfrm>
                        <a:off x="5888509" y="3893486"/>
                        <a:ext cx="5858020" cy="1460402"/>
                      </a:xfrm>
                      <a:prstGeom prst="rect">
                        <a:avLst/>
                      </a:prstGeom>
                    </p:spPr>
                  </p:pic>
                </p:oleObj>
              </mc:Fallback>
            </mc:AlternateContent>
          </a:graphicData>
        </a:graphic>
      </p:graphicFrame>
      <p:sp>
        <p:nvSpPr>
          <p:cNvPr id="13" name="Rectángulo 12">
            <a:extLst>
              <a:ext uri="{FF2B5EF4-FFF2-40B4-BE49-F238E27FC236}">
                <a16:creationId xmlns="" xmlns:a16="http://schemas.microsoft.com/office/drawing/2014/main" id="{665463CD-3EA5-47ED-9A91-01E9BD2CEE63}"/>
              </a:ext>
            </a:extLst>
          </p:cNvPr>
          <p:cNvSpPr/>
          <p:nvPr/>
        </p:nvSpPr>
        <p:spPr>
          <a:xfrm>
            <a:off x="7404244" y="637371"/>
            <a:ext cx="4296809" cy="338554"/>
          </a:xfrm>
          <a:prstGeom prst="rect">
            <a:avLst/>
          </a:prstGeom>
          <a:noFill/>
        </p:spPr>
        <p:txBody>
          <a:bodyPr wrap="square" lIns="91440" tIns="45720" rIns="91440" bIns="45720">
            <a:spAutoFit/>
          </a:bodyPr>
          <a:lstStyle/>
          <a:p>
            <a:pPr algn="just"/>
            <a:r>
              <a:rPr lang="es-EC" sz="1600" dirty="0">
                <a:solidFill>
                  <a:schemeClr val="bg1"/>
                </a:solidFill>
                <a:latin typeface="Century Gothic" panose="020B0502020202020204" pitchFamily="34" charset="0"/>
              </a:rPr>
              <a:t>RESUMEN DE INGRESOS DEL AÑO 2023</a:t>
            </a:r>
            <a:endParaRPr lang="es-ES" sz="1600" cap="none" spc="0" dirty="0">
              <a:ln w="0"/>
              <a:solidFill>
                <a:schemeClr val="bg1"/>
              </a:solidFill>
              <a:effectLst>
                <a:outerShdw blurRad="38100" dist="19050" dir="2700000" algn="tl" rotWithShape="0">
                  <a:schemeClr val="dk1">
                    <a:alpha val="40000"/>
                  </a:schemeClr>
                </a:outerShdw>
              </a:effectLst>
              <a:latin typeface="Century Gothic" panose="020B0502020202020204" pitchFamily="34" charset="0"/>
            </a:endParaRPr>
          </a:p>
        </p:txBody>
      </p:sp>
      <p:sp>
        <p:nvSpPr>
          <p:cNvPr id="14" name="Rectángulo 13">
            <a:extLst>
              <a:ext uri="{FF2B5EF4-FFF2-40B4-BE49-F238E27FC236}">
                <a16:creationId xmlns="" xmlns:a16="http://schemas.microsoft.com/office/drawing/2014/main" id="{0563D5D5-C321-464E-A553-54E143C50F72}"/>
              </a:ext>
            </a:extLst>
          </p:cNvPr>
          <p:cNvSpPr/>
          <p:nvPr/>
        </p:nvSpPr>
        <p:spPr>
          <a:xfrm>
            <a:off x="6591623" y="3395220"/>
            <a:ext cx="5121114" cy="338554"/>
          </a:xfrm>
          <a:prstGeom prst="rect">
            <a:avLst/>
          </a:prstGeom>
          <a:noFill/>
        </p:spPr>
        <p:txBody>
          <a:bodyPr wrap="square" lIns="91440" tIns="45720" rIns="91440" bIns="45720">
            <a:spAutoFit/>
          </a:bodyPr>
          <a:lstStyle/>
          <a:p>
            <a:pPr algn="ctr"/>
            <a:r>
              <a:rPr lang="es-EC" sz="1600" dirty="0">
                <a:solidFill>
                  <a:schemeClr val="bg1"/>
                </a:solidFill>
                <a:latin typeface="Century Gothic" panose="020B0502020202020204" pitchFamily="34" charset="0"/>
              </a:rPr>
              <a:t>RESUMEN DE GASTOS EJECUTADOS DEL AÑO 2023</a:t>
            </a:r>
          </a:p>
        </p:txBody>
      </p:sp>
      <p:sp>
        <p:nvSpPr>
          <p:cNvPr id="15" name="Rectángulo 14">
            <a:extLst>
              <a:ext uri="{FF2B5EF4-FFF2-40B4-BE49-F238E27FC236}">
                <a16:creationId xmlns="" xmlns:a16="http://schemas.microsoft.com/office/drawing/2014/main" id="{D2E92F41-5A41-4210-9590-5FBE68806F2C}"/>
              </a:ext>
            </a:extLst>
          </p:cNvPr>
          <p:cNvSpPr/>
          <p:nvPr/>
        </p:nvSpPr>
        <p:spPr>
          <a:xfrm>
            <a:off x="1493830" y="678638"/>
            <a:ext cx="4296809" cy="369332"/>
          </a:xfrm>
          <a:prstGeom prst="rect">
            <a:avLst/>
          </a:prstGeom>
          <a:noFill/>
        </p:spPr>
        <p:txBody>
          <a:bodyPr wrap="square" lIns="91440" tIns="45720" rIns="91440" bIns="45720">
            <a:spAutoFit/>
          </a:bodyPr>
          <a:lstStyle/>
          <a:p>
            <a:pPr algn="just"/>
            <a:r>
              <a:rPr lang="es-ES" b="1" dirty="0">
                <a:ln w="0"/>
                <a:solidFill>
                  <a:schemeClr val="bg1"/>
                </a:solidFill>
                <a:effectLst>
                  <a:outerShdw blurRad="38100" dist="19050" dir="2700000" algn="tl" rotWithShape="0">
                    <a:schemeClr val="dk1">
                      <a:alpha val="40000"/>
                    </a:schemeClr>
                  </a:outerShdw>
                </a:effectLst>
                <a:latin typeface="Century Gothic" panose="020B0502020202020204" pitchFamily="34" charset="0"/>
              </a:rPr>
              <a:t>INFORMACIÓN FINANCIERA</a:t>
            </a:r>
            <a:endParaRPr lang="es-ES" b="1" cap="none" spc="0" dirty="0">
              <a:ln w="0"/>
              <a:solidFill>
                <a:schemeClr val="bg1"/>
              </a:solidFill>
              <a:effectLst>
                <a:outerShdw blurRad="38100" dist="19050" dir="2700000" algn="tl" rotWithShape="0">
                  <a:schemeClr val="dk1">
                    <a:alpha val="40000"/>
                  </a:schemeClr>
                </a:outerShdw>
              </a:effectLst>
              <a:latin typeface="Century Gothic" panose="020B0502020202020204" pitchFamily="34" charset="0"/>
            </a:endParaRPr>
          </a:p>
        </p:txBody>
      </p:sp>
      <p:sp>
        <p:nvSpPr>
          <p:cNvPr id="16" name="Rectángulo 15">
            <a:extLst>
              <a:ext uri="{FF2B5EF4-FFF2-40B4-BE49-F238E27FC236}">
                <a16:creationId xmlns="" xmlns:a16="http://schemas.microsoft.com/office/drawing/2014/main" id="{D9CE1D8E-BAAF-4BFC-B55F-300084F88B41}"/>
              </a:ext>
            </a:extLst>
          </p:cNvPr>
          <p:cNvSpPr/>
          <p:nvPr/>
        </p:nvSpPr>
        <p:spPr>
          <a:xfrm>
            <a:off x="352752" y="1047970"/>
            <a:ext cx="5393572" cy="830997"/>
          </a:xfrm>
          <a:prstGeom prst="rect">
            <a:avLst/>
          </a:prstGeom>
          <a:noFill/>
        </p:spPr>
        <p:txBody>
          <a:bodyPr wrap="square" lIns="91440" tIns="45720" rIns="91440" bIns="45720">
            <a:spAutoFit/>
          </a:bodyPr>
          <a:lstStyle/>
          <a:p>
            <a:pPr algn="just"/>
            <a:r>
              <a:rPr lang="es-MX" sz="1600" dirty="0">
                <a:ln w="0"/>
                <a:effectLst>
                  <a:outerShdw blurRad="38100" dist="19050" dir="2700000" algn="tl" rotWithShape="0">
                    <a:schemeClr val="dk1">
                      <a:alpha val="40000"/>
                    </a:schemeClr>
                  </a:outerShdw>
                </a:effectLst>
                <a:latin typeface="Century Gothic" panose="020B0502020202020204" pitchFamily="34" charset="0"/>
              </a:rPr>
              <a:t>La EMAPASR-EP para el año fiscal 2023 se proyecto con un presupuesto codificado de $ 4’736.982,00 dólares.</a:t>
            </a:r>
            <a:endParaRPr lang="es-ES" sz="1600" cap="none" spc="0" dirty="0">
              <a:ln w="0"/>
              <a:effectLst>
                <a:outerShdw blurRad="38100" dist="19050" dir="2700000" algn="tl" rotWithShape="0">
                  <a:schemeClr val="dk1">
                    <a:alpha val="40000"/>
                  </a:schemeClr>
                </a:outerShdw>
              </a:effectLst>
              <a:latin typeface="Century Gothic" panose="020B0502020202020204" pitchFamily="34" charset="0"/>
            </a:endParaRPr>
          </a:p>
        </p:txBody>
      </p:sp>
      <p:pic>
        <p:nvPicPr>
          <p:cNvPr id="18" name="Imagen 17">
            <a:extLst>
              <a:ext uri="{FF2B5EF4-FFF2-40B4-BE49-F238E27FC236}">
                <a16:creationId xmlns="" xmlns:a16="http://schemas.microsoft.com/office/drawing/2014/main" id="{710C5425-771D-42CA-B712-51F9DDDB66A9}"/>
              </a:ext>
            </a:extLst>
          </p:cNvPr>
          <p:cNvPicPr>
            <a:picLocks noChangeAspect="1"/>
          </p:cNvPicPr>
          <p:nvPr/>
        </p:nvPicPr>
        <p:blipFill>
          <a:blip r:embed="rId8"/>
          <a:stretch>
            <a:fillRect/>
          </a:stretch>
        </p:blipFill>
        <p:spPr>
          <a:xfrm>
            <a:off x="582004" y="2112816"/>
            <a:ext cx="4984211" cy="31805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Imagen 4">
            <a:extLst>
              <a:ext uri="{FF2B5EF4-FFF2-40B4-BE49-F238E27FC236}">
                <a16:creationId xmlns="" xmlns:a16="http://schemas.microsoft.com/office/drawing/2014/main" id="{A51406EE-DF5C-9D2C-5345-C6D17A19EDE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89690" y="5440542"/>
            <a:ext cx="1849298" cy="1330803"/>
          </a:xfrm>
          <a:prstGeom prst="rect">
            <a:avLst/>
          </a:prstGeom>
        </p:spPr>
      </p:pic>
      <p:pic>
        <p:nvPicPr>
          <p:cNvPr id="11" name="Imagen 10">
            <a:extLst>
              <a:ext uri="{FF2B5EF4-FFF2-40B4-BE49-F238E27FC236}">
                <a16:creationId xmlns="" xmlns:a16="http://schemas.microsoft.com/office/drawing/2014/main" id="{6579DCFD-E7B1-D555-AC22-F68FA4C8EE8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7641" r="10006"/>
          <a:stretch/>
        </p:blipFill>
        <p:spPr>
          <a:xfrm>
            <a:off x="5588683" y="6261974"/>
            <a:ext cx="4322180" cy="334375"/>
          </a:xfrm>
          <a:prstGeom prst="rect">
            <a:avLst/>
          </a:prstGeom>
        </p:spPr>
      </p:pic>
    </p:spTree>
    <p:extLst>
      <p:ext uri="{BB962C8B-B14F-4D97-AF65-F5344CB8AC3E}">
        <p14:creationId xmlns:p14="http://schemas.microsoft.com/office/powerpoint/2010/main" val="36380716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 xmlns:a16="http://schemas.microsoft.com/office/drawing/2014/main" id="{47CC400D-9CC5-4CAB-8A28-3109740A31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9258"/>
            <a:ext cx="12192000" cy="7047258"/>
          </a:xfrm>
          <a:prstGeom prst="rect">
            <a:avLst/>
          </a:prstGeom>
        </p:spPr>
      </p:pic>
      <p:sp>
        <p:nvSpPr>
          <p:cNvPr id="3" name="Rectángulo 2">
            <a:extLst>
              <a:ext uri="{FF2B5EF4-FFF2-40B4-BE49-F238E27FC236}">
                <a16:creationId xmlns="" xmlns:a16="http://schemas.microsoft.com/office/drawing/2014/main" id="{47A0ECE3-1454-BE4E-E62B-B011882F25D1}"/>
              </a:ext>
            </a:extLst>
          </p:cNvPr>
          <p:cNvSpPr/>
          <p:nvPr/>
        </p:nvSpPr>
        <p:spPr>
          <a:xfrm>
            <a:off x="0" y="596926"/>
            <a:ext cx="2075380" cy="286652"/>
          </a:xfrm>
          <a:prstGeom prst="rect">
            <a:avLst/>
          </a:prstGeom>
          <a:solidFill>
            <a:srgbClr val="0010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Rectángulo 7">
            <a:extLst>
              <a:ext uri="{FF2B5EF4-FFF2-40B4-BE49-F238E27FC236}">
                <a16:creationId xmlns="" xmlns:a16="http://schemas.microsoft.com/office/drawing/2014/main" id="{73E04717-E75F-457C-A0D6-3916DA7456DB}"/>
              </a:ext>
            </a:extLst>
          </p:cNvPr>
          <p:cNvSpPr/>
          <p:nvPr/>
        </p:nvSpPr>
        <p:spPr>
          <a:xfrm>
            <a:off x="411929" y="597779"/>
            <a:ext cx="5335728" cy="1815882"/>
          </a:xfrm>
          <a:prstGeom prst="rect">
            <a:avLst/>
          </a:prstGeom>
          <a:noFill/>
        </p:spPr>
        <p:txBody>
          <a:bodyPr wrap="square" lIns="91440" tIns="45720" rIns="91440" bIns="45720">
            <a:spAutoFit/>
          </a:bodyPr>
          <a:lstStyle/>
          <a:p>
            <a:pPr algn="just"/>
            <a:r>
              <a:rPr lang="es-EC" sz="1600" b="1" dirty="0">
                <a:solidFill>
                  <a:schemeClr val="bg1"/>
                </a:solidFill>
                <a:latin typeface="Century Gothic" panose="020B0502020202020204" pitchFamily="34" charset="0"/>
              </a:rPr>
              <a:t>PREGUNTA 12</a:t>
            </a:r>
          </a:p>
          <a:p>
            <a:pPr algn="just"/>
            <a:endParaRPr lang="es-EC" sz="1600" b="1" dirty="0">
              <a:solidFill>
                <a:schemeClr val="bg1"/>
              </a:solidFill>
              <a:latin typeface="Century Gothic" panose="020B0502020202020204" pitchFamily="34" charset="0"/>
            </a:endParaRPr>
          </a:p>
          <a:p>
            <a:pPr algn="ctr"/>
            <a:r>
              <a:rPr lang="es-EC" sz="1600" u="sng" dirty="0">
                <a:latin typeface="Century Gothic" panose="020B0502020202020204" pitchFamily="34" charset="0"/>
              </a:rPr>
              <a:t>Asamblea local ciudadana</a:t>
            </a:r>
            <a:r>
              <a:rPr lang="es-EC" sz="1600" b="1" dirty="0">
                <a:latin typeface="Century Gothic" panose="020B0502020202020204" pitchFamily="34" charset="0"/>
              </a:rPr>
              <a:t> </a:t>
            </a:r>
          </a:p>
          <a:p>
            <a:pPr algn="ctr"/>
            <a:r>
              <a:rPr lang="es-EC" sz="1600" b="1" dirty="0">
                <a:latin typeface="Century Gothic" panose="020B0502020202020204" pitchFamily="34" charset="0"/>
              </a:rPr>
              <a:t> </a:t>
            </a:r>
            <a:endParaRPr lang="es-EC" sz="1600" dirty="0">
              <a:latin typeface="Century Gothic" panose="020B0502020202020204" pitchFamily="34" charset="0"/>
            </a:endParaRPr>
          </a:p>
          <a:p>
            <a:pPr algn="just"/>
            <a:r>
              <a:rPr lang="es-MX" sz="1600" i="1" dirty="0">
                <a:latin typeface="Century Gothic" panose="020B0502020202020204" pitchFamily="34" charset="0"/>
              </a:rPr>
              <a:t>¿Cuántos proyectos de reforestación se ejecutaron en el año 2023? </a:t>
            </a:r>
            <a:endParaRPr lang="es-EC" sz="1600" i="1" dirty="0">
              <a:latin typeface="Century Gothic" panose="020B0502020202020204" pitchFamily="34" charset="0"/>
            </a:endParaRPr>
          </a:p>
          <a:p>
            <a:pPr algn="just"/>
            <a:endParaRPr lang="es-ES" sz="1600" b="0" cap="none" spc="0" dirty="0">
              <a:ln w="0"/>
              <a:effectLst>
                <a:outerShdw blurRad="38100" dist="19050" dir="2700000" algn="tl" rotWithShape="0">
                  <a:schemeClr val="dk1">
                    <a:alpha val="40000"/>
                  </a:schemeClr>
                </a:outerShdw>
              </a:effectLst>
              <a:latin typeface="Century Gothic" panose="020B0502020202020204" pitchFamily="34" charset="0"/>
            </a:endParaRPr>
          </a:p>
        </p:txBody>
      </p:sp>
      <p:sp>
        <p:nvSpPr>
          <p:cNvPr id="9" name="Rectángulo 8">
            <a:extLst>
              <a:ext uri="{FF2B5EF4-FFF2-40B4-BE49-F238E27FC236}">
                <a16:creationId xmlns="" xmlns:a16="http://schemas.microsoft.com/office/drawing/2014/main" id="{57CE2A0D-3FFF-4DE9-BEB3-876370AA154A}"/>
              </a:ext>
            </a:extLst>
          </p:cNvPr>
          <p:cNvSpPr/>
          <p:nvPr/>
        </p:nvSpPr>
        <p:spPr>
          <a:xfrm>
            <a:off x="411929" y="2281340"/>
            <a:ext cx="5335728" cy="4708981"/>
          </a:xfrm>
          <a:prstGeom prst="rect">
            <a:avLst/>
          </a:prstGeom>
          <a:noFill/>
        </p:spPr>
        <p:txBody>
          <a:bodyPr wrap="square" lIns="91440" tIns="45720" rIns="91440" bIns="45720">
            <a:spAutoFit/>
          </a:bodyPr>
          <a:lstStyle/>
          <a:p>
            <a:r>
              <a:rPr lang="es-MX" sz="1500" b="1" dirty="0">
                <a:latin typeface="Century Gothic" panose="020B0502020202020204" pitchFamily="34" charset="0"/>
              </a:rPr>
              <a:t>RESPUESTA</a:t>
            </a:r>
          </a:p>
          <a:p>
            <a:pPr algn="just"/>
            <a:r>
              <a:rPr lang="es-MX" sz="1500" dirty="0">
                <a:latin typeface="Century Gothic" panose="020B0502020202020204" pitchFamily="34" charset="0"/>
              </a:rPr>
              <a:t>En 2023, se realizó una consultoría para desarrollar un programa de restauración ambiental en la microcuenca alta del río Santa Rosa, Sitio El Guayabo. El objetivo es recuperar los ecosistemas degradados por la deforestación debido a la expansión agrícola, mediante actividades de reforestación y recuperación de espacios. </a:t>
            </a:r>
          </a:p>
          <a:p>
            <a:pPr algn="just"/>
            <a:endParaRPr lang="es-MX" sz="1500" dirty="0">
              <a:latin typeface="Century Gothic" panose="020B0502020202020204" pitchFamily="34" charset="0"/>
            </a:endParaRPr>
          </a:p>
          <a:p>
            <a:pPr algn="just"/>
            <a:r>
              <a:rPr lang="es-MX" sz="1500" dirty="0">
                <a:latin typeface="Century Gothic" panose="020B0502020202020204" pitchFamily="34" charset="0"/>
              </a:rPr>
              <a:t>Además, se firmaron convenios con instituciones gubernamentales y no gubernamentales, logrando incorporar más de 300 hectáreas de terreno adquiridas por la Fundación JOCOTOCO y 68 hectáreas por EMAPASR-EP para la conservación. </a:t>
            </a:r>
          </a:p>
          <a:p>
            <a:pPr algn="just"/>
            <a:endParaRPr lang="es-MX" sz="1500" dirty="0">
              <a:latin typeface="Century Gothic" panose="020B0502020202020204" pitchFamily="34" charset="0"/>
            </a:endParaRPr>
          </a:p>
          <a:p>
            <a:pPr algn="just"/>
            <a:r>
              <a:rPr lang="es-MX" sz="1500" dirty="0">
                <a:latin typeface="Century Gothic" panose="020B0502020202020204" pitchFamily="34" charset="0"/>
              </a:rPr>
              <a:t>Además, se firmó un convenio con ECOPAR MULTISERVICIOS. Este proyecto, comenzó en marzo de 2024, se reforestó más de 25 hectáreas dentro de la microcuenca del río Santa Rosa.</a:t>
            </a:r>
          </a:p>
          <a:p>
            <a:pPr algn="just"/>
            <a:endParaRPr lang="es-ES" sz="1500" b="0" cap="none" spc="0" dirty="0">
              <a:ln w="0"/>
              <a:effectLst>
                <a:outerShdw blurRad="38100" dist="19050" dir="2700000" algn="tl" rotWithShape="0">
                  <a:schemeClr val="dk1">
                    <a:alpha val="40000"/>
                  </a:schemeClr>
                </a:outerShdw>
              </a:effectLst>
              <a:latin typeface="Century Gothic" panose="020B0502020202020204" pitchFamily="34" charset="0"/>
            </a:endParaRPr>
          </a:p>
        </p:txBody>
      </p:sp>
      <p:pic>
        <p:nvPicPr>
          <p:cNvPr id="4" name="Imagen 3">
            <a:extLst>
              <a:ext uri="{FF2B5EF4-FFF2-40B4-BE49-F238E27FC236}">
                <a16:creationId xmlns="" xmlns:a16="http://schemas.microsoft.com/office/drawing/2014/main" id="{84FC8C64-45D2-4CDC-A970-837A2C6BFF55}"/>
              </a:ext>
            </a:extLst>
          </p:cNvPr>
          <p:cNvPicPr>
            <a:picLocks noChangeAspect="1"/>
          </p:cNvPicPr>
          <p:nvPr/>
        </p:nvPicPr>
        <p:blipFill>
          <a:blip r:embed="rId3"/>
          <a:stretch>
            <a:fillRect/>
          </a:stretch>
        </p:blipFill>
        <p:spPr>
          <a:xfrm>
            <a:off x="6096000" y="0"/>
            <a:ext cx="6096000" cy="3447445"/>
          </a:xfrm>
          <a:prstGeom prst="rect">
            <a:avLst/>
          </a:prstGeom>
        </p:spPr>
      </p:pic>
      <p:pic>
        <p:nvPicPr>
          <p:cNvPr id="10" name="Imagen 9">
            <a:extLst>
              <a:ext uri="{FF2B5EF4-FFF2-40B4-BE49-F238E27FC236}">
                <a16:creationId xmlns="" xmlns:a16="http://schemas.microsoft.com/office/drawing/2014/main" id="{3D17ACCF-5EEE-4811-9454-F8696CFD35BC}"/>
              </a:ext>
            </a:extLst>
          </p:cNvPr>
          <p:cNvPicPr>
            <a:picLocks noChangeAspect="1"/>
          </p:cNvPicPr>
          <p:nvPr/>
        </p:nvPicPr>
        <p:blipFill>
          <a:blip r:embed="rId4"/>
          <a:stretch>
            <a:fillRect/>
          </a:stretch>
        </p:blipFill>
        <p:spPr>
          <a:xfrm>
            <a:off x="6096000" y="3429000"/>
            <a:ext cx="6145360" cy="3657600"/>
          </a:xfrm>
          <a:prstGeom prst="rect">
            <a:avLst/>
          </a:prstGeom>
        </p:spPr>
      </p:pic>
      <p:pic>
        <p:nvPicPr>
          <p:cNvPr id="5" name="Imagen 4">
            <a:extLst>
              <a:ext uri="{FF2B5EF4-FFF2-40B4-BE49-F238E27FC236}">
                <a16:creationId xmlns="" xmlns:a16="http://schemas.microsoft.com/office/drawing/2014/main" id="{BB560457-ACAB-925D-86F1-2B1C97BA43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6619" y="-88072"/>
            <a:ext cx="922141" cy="663597"/>
          </a:xfrm>
          <a:prstGeom prst="rect">
            <a:avLst/>
          </a:prstGeom>
        </p:spPr>
      </p:pic>
    </p:spTree>
    <p:extLst>
      <p:ext uri="{BB962C8B-B14F-4D97-AF65-F5344CB8AC3E}">
        <p14:creationId xmlns:p14="http://schemas.microsoft.com/office/powerpoint/2010/main" val="40158559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 xmlns:a16="http://schemas.microsoft.com/office/drawing/2014/main" id="{B3C6CF82-386F-4715-9106-1FE46F4BF6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9258"/>
            <a:ext cx="12192000" cy="7047258"/>
          </a:xfrm>
          <a:prstGeom prst="rect">
            <a:avLst/>
          </a:prstGeom>
        </p:spPr>
      </p:pic>
      <p:sp>
        <p:nvSpPr>
          <p:cNvPr id="3" name="Rectángulo 2">
            <a:extLst>
              <a:ext uri="{FF2B5EF4-FFF2-40B4-BE49-F238E27FC236}">
                <a16:creationId xmlns="" xmlns:a16="http://schemas.microsoft.com/office/drawing/2014/main" id="{9F706B73-C446-5654-13F3-8D79CE6E4DB9}"/>
              </a:ext>
            </a:extLst>
          </p:cNvPr>
          <p:cNvSpPr/>
          <p:nvPr/>
        </p:nvSpPr>
        <p:spPr>
          <a:xfrm>
            <a:off x="-71919" y="520505"/>
            <a:ext cx="1921267" cy="301428"/>
          </a:xfrm>
          <a:prstGeom prst="rect">
            <a:avLst/>
          </a:prstGeom>
          <a:solidFill>
            <a:srgbClr val="0010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7" name="Imagen 6">
            <a:extLst>
              <a:ext uri="{FF2B5EF4-FFF2-40B4-BE49-F238E27FC236}">
                <a16:creationId xmlns="" xmlns:a16="http://schemas.microsoft.com/office/drawing/2014/main" id="{9CEA3300-2411-4F8C-ADE3-133CED5008ED}"/>
              </a:ext>
            </a:extLst>
          </p:cNvPr>
          <p:cNvPicPr>
            <a:picLocks noChangeAspect="1"/>
          </p:cNvPicPr>
          <p:nvPr/>
        </p:nvPicPr>
        <p:blipFill rotWithShape="1">
          <a:blip r:embed="rId3">
            <a:extLst>
              <a:ext uri="{28A0092B-C50C-407E-A947-70E740481C1C}">
                <a14:useLocalDpi xmlns:a14="http://schemas.microsoft.com/office/drawing/2010/main" val="0"/>
              </a:ext>
            </a:extLst>
          </a:blip>
          <a:srcRect b="54087"/>
          <a:stretch/>
        </p:blipFill>
        <p:spPr>
          <a:xfrm>
            <a:off x="6095999" y="-185530"/>
            <a:ext cx="6095999" cy="3498574"/>
          </a:xfrm>
          <a:prstGeom prst="rect">
            <a:avLst/>
          </a:prstGeom>
        </p:spPr>
      </p:pic>
      <p:sp>
        <p:nvSpPr>
          <p:cNvPr id="9" name="Rectángulo 8">
            <a:extLst>
              <a:ext uri="{FF2B5EF4-FFF2-40B4-BE49-F238E27FC236}">
                <a16:creationId xmlns="" xmlns:a16="http://schemas.microsoft.com/office/drawing/2014/main" id="{9F380041-1922-4AEF-A610-F7A57CAA7406}"/>
              </a:ext>
            </a:extLst>
          </p:cNvPr>
          <p:cNvSpPr/>
          <p:nvPr/>
        </p:nvSpPr>
        <p:spPr>
          <a:xfrm>
            <a:off x="370819" y="520505"/>
            <a:ext cx="5449409" cy="2062103"/>
          </a:xfrm>
          <a:prstGeom prst="rect">
            <a:avLst/>
          </a:prstGeom>
          <a:noFill/>
        </p:spPr>
        <p:txBody>
          <a:bodyPr wrap="square" lIns="91440" tIns="45720" rIns="91440" bIns="45720">
            <a:spAutoFit/>
          </a:bodyPr>
          <a:lstStyle/>
          <a:p>
            <a:r>
              <a:rPr lang="es-EC" sz="1600" b="1" dirty="0">
                <a:solidFill>
                  <a:schemeClr val="bg1"/>
                </a:solidFill>
                <a:latin typeface="Century Gothic" panose="020B0502020202020204" pitchFamily="34" charset="0"/>
              </a:rPr>
              <a:t>PREGUNTA 13</a:t>
            </a:r>
          </a:p>
          <a:p>
            <a:endParaRPr lang="es-EC" sz="1600" b="1" dirty="0">
              <a:solidFill>
                <a:schemeClr val="bg1"/>
              </a:solidFill>
              <a:latin typeface="Century Gothic" panose="020B0502020202020204" pitchFamily="34" charset="0"/>
            </a:endParaRPr>
          </a:p>
          <a:p>
            <a:pPr algn="ctr"/>
            <a:r>
              <a:rPr lang="es-EC" sz="1600" u="sng" dirty="0">
                <a:latin typeface="Century Gothic" panose="020B0502020202020204" pitchFamily="34" charset="0"/>
              </a:rPr>
              <a:t>Asamblea local ciudadana</a:t>
            </a:r>
          </a:p>
          <a:p>
            <a:pPr algn="ctr"/>
            <a:r>
              <a:rPr lang="es-EC" sz="1600" b="1" dirty="0">
                <a:latin typeface="Century Gothic" panose="020B0502020202020204" pitchFamily="34" charset="0"/>
              </a:rPr>
              <a:t>  </a:t>
            </a:r>
            <a:endParaRPr lang="es-EC" sz="1600" dirty="0">
              <a:latin typeface="Century Gothic" panose="020B0502020202020204" pitchFamily="34" charset="0"/>
            </a:endParaRPr>
          </a:p>
          <a:p>
            <a:pPr algn="just"/>
            <a:r>
              <a:rPr lang="es-MX" sz="1600" i="1" dirty="0">
                <a:latin typeface="Century Gothic" panose="020B0502020202020204" pitchFamily="34" charset="0"/>
              </a:rPr>
              <a:t>¿Qué acciones se realizaron en 2023 para solucionar el problema de alcantarillado en las calles Teresa Arcaya y Callejón Zaruma? </a:t>
            </a:r>
            <a:endParaRPr lang="es-EC" sz="1600" i="1" dirty="0">
              <a:latin typeface="Century Gothic" panose="020B0502020202020204" pitchFamily="34" charset="0"/>
            </a:endParaRPr>
          </a:p>
          <a:p>
            <a:pPr algn="just"/>
            <a:endParaRPr lang="es-ES" sz="1600" b="0" cap="none" spc="0" dirty="0">
              <a:ln w="0"/>
              <a:effectLst>
                <a:outerShdw blurRad="38100" dist="19050" dir="2700000" algn="tl" rotWithShape="0">
                  <a:schemeClr val="dk1">
                    <a:alpha val="40000"/>
                  </a:schemeClr>
                </a:outerShdw>
              </a:effectLst>
              <a:latin typeface="Century Gothic" panose="020B0502020202020204" pitchFamily="34" charset="0"/>
            </a:endParaRPr>
          </a:p>
        </p:txBody>
      </p:sp>
      <p:sp>
        <p:nvSpPr>
          <p:cNvPr id="10" name="Rectángulo 9">
            <a:extLst>
              <a:ext uri="{FF2B5EF4-FFF2-40B4-BE49-F238E27FC236}">
                <a16:creationId xmlns="" xmlns:a16="http://schemas.microsoft.com/office/drawing/2014/main" id="{F68F6013-309D-4401-B76A-4F10FC580272}"/>
              </a:ext>
            </a:extLst>
          </p:cNvPr>
          <p:cNvSpPr/>
          <p:nvPr/>
        </p:nvSpPr>
        <p:spPr>
          <a:xfrm>
            <a:off x="319314" y="2386293"/>
            <a:ext cx="5500914" cy="4616648"/>
          </a:xfrm>
          <a:prstGeom prst="rect">
            <a:avLst/>
          </a:prstGeom>
          <a:noFill/>
        </p:spPr>
        <p:txBody>
          <a:bodyPr wrap="square" lIns="91440" tIns="45720" rIns="91440" bIns="45720">
            <a:spAutoFit/>
          </a:bodyPr>
          <a:lstStyle/>
          <a:p>
            <a:r>
              <a:rPr lang="es-MX" sz="1400" b="1" dirty="0">
                <a:latin typeface="Century Gothic" panose="020B0502020202020204" pitchFamily="34" charset="0"/>
              </a:rPr>
              <a:t>RESPUESTA</a:t>
            </a:r>
          </a:p>
          <a:p>
            <a:pPr algn="just"/>
            <a:r>
              <a:rPr lang="es-MX" sz="1400" dirty="0">
                <a:latin typeface="Century Gothic" panose="020B0502020202020204" pitchFamily="34" charset="0"/>
              </a:rPr>
              <a:t>Las acciones para mitigar los problemas de alcantarillado en las calles Teresa Arcaya y Callejón Zaruma incluyeron la limpieza periódica del sistema con un vehículo hidro succionador, según los compromisos con la población local.</a:t>
            </a:r>
          </a:p>
          <a:p>
            <a:pPr algn="just"/>
            <a:endParaRPr lang="es-MX" sz="1400" dirty="0">
              <a:latin typeface="Century Gothic" panose="020B0502020202020204" pitchFamily="34" charset="0"/>
            </a:endParaRPr>
          </a:p>
          <a:p>
            <a:pPr algn="just"/>
            <a:r>
              <a:rPr lang="es-MX" sz="1400" dirty="0">
                <a:latin typeface="Century Gothic" panose="020B0502020202020204" pitchFamily="34" charset="0"/>
              </a:rPr>
              <a:t>El departamento de alcantarillado de la EMAPASR-EP informó que el sector, como muchos otros en áreas bajas de la ciudad, sufre acumulaciones de agua lluvia durante la estación invernal debido a la saturación del sistema, salvo en la zona regenerada con alcantarillado pluvial. En 2022, se realizaron trabajos para elevar el nivel de bordillos y cajas domiciliarias de alcantarillado en las calles Zaruma y Teresa Arcaya, B/Atahualpa.</a:t>
            </a:r>
          </a:p>
          <a:p>
            <a:pPr algn="just"/>
            <a:endParaRPr lang="es-MX" sz="1400" dirty="0">
              <a:latin typeface="Century Gothic" panose="020B0502020202020204" pitchFamily="34" charset="0"/>
            </a:endParaRPr>
          </a:p>
          <a:p>
            <a:pPr algn="just"/>
            <a:r>
              <a:rPr lang="es-MX" sz="1400" dirty="0">
                <a:latin typeface="Century Gothic" panose="020B0502020202020204" pitchFamily="34" charset="0"/>
              </a:rPr>
              <a:t>Se buscan soluciones definitivas mediante estudios del Plan Maestro de Agua Potable, Alcantarillado Sanitario y Pluvial del cantón Santa Rosa, evaluando y diagnosticando el sistema existente y diseñando nuevos sistemas de alcantarillado.</a:t>
            </a:r>
          </a:p>
          <a:p>
            <a:pPr algn="just"/>
            <a:endParaRPr lang="es-ES" sz="1400" b="0" cap="none" spc="0" dirty="0">
              <a:ln w="0"/>
              <a:effectLst>
                <a:outerShdw blurRad="38100" dist="19050" dir="2700000" algn="tl" rotWithShape="0">
                  <a:schemeClr val="dk1">
                    <a:alpha val="40000"/>
                  </a:schemeClr>
                </a:outerShdw>
              </a:effectLst>
              <a:latin typeface="Century Gothic" panose="020B0502020202020204" pitchFamily="34" charset="0"/>
            </a:endParaRPr>
          </a:p>
        </p:txBody>
      </p:sp>
      <p:pic>
        <p:nvPicPr>
          <p:cNvPr id="2" name="Imagen 1"/>
          <p:cNvPicPr>
            <a:picLocks noChangeAspect="1"/>
          </p:cNvPicPr>
          <p:nvPr/>
        </p:nvPicPr>
        <p:blipFill rotWithShape="1">
          <a:blip r:embed="rId4">
            <a:extLst>
              <a:ext uri="{28A0092B-C50C-407E-A947-70E740481C1C}">
                <a14:useLocalDpi xmlns:a14="http://schemas.microsoft.com/office/drawing/2010/main" val="0"/>
              </a:ext>
            </a:extLst>
          </a:blip>
          <a:srcRect t="11079" b="10311"/>
          <a:stretch/>
        </p:blipFill>
        <p:spPr>
          <a:xfrm>
            <a:off x="6085028" y="3253408"/>
            <a:ext cx="6106970" cy="3604592"/>
          </a:xfrm>
          <a:prstGeom prst="rect">
            <a:avLst/>
          </a:prstGeom>
        </p:spPr>
      </p:pic>
      <p:pic>
        <p:nvPicPr>
          <p:cNvPr id="4" name="Imagen 3">
            <a:extLst>
              <a:ext uri="{FF2B5EF4-FFF2-40B4-BE49-F238E27FC236}">
                <a16:creationId xmlns="" xmlns:a16="http://schemas.microsoft.com/office/drawing/2014/main" id="{F75981F1-5B50-9721-7C1F-8DFD68765D5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6445" y="-124224"/>
            <a:ext cx="824538" cy="593359"/>
          </a:xfrm>
          <a:prstGeom prst="rect">
            <a:avLst/>
          </a:prstGeom>
        </p:spPr>
      </p:pic>
    </p:spTree>
    <p:extLst>
      <p:ext uri="{BB962C8B-B14F-4D97-AF65-F5344CB8AC3E}">
        <p14:creationId xmlns:p14="http://schemas.microsoft.com/office/powerpoint/2010/main" val="38758853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30000"/>
                    </a14:imgEffect>
                  </a14:imgLayer>
                </a14:imgProps>
              </a:ext>
              <a:ext uri="{28A0092B-C50C-407E-A947-70E740481C1C}">
                <a14:useLocalDpi xmlns:a14="http://schemas.microsoft.com/office/drawing/2010/main" val="0"/>
              </a:ext>
            </a:extLst>
          </a:blip>
          <a:srcRect t="3448" b="7108"/>
          <a:stretch/>
        </p:blipFill>
        <p:spPr>
          <a:xfrm>
            <a:off x="1282432" y="1"/>
            <a:ext cx="10058400" cy="6858000"/>
          </a:xfrm>
          <a:prstGeom prst="rect">
            <a:avLst/>
          </a:prstGeom>
        </p:spPr>
      </p:pic>
      <p:sp useBgFill="1">
        <p:nvSpPr>
          <p:cNvPr id="6" name="Paralelogramo 5"/>
          <p:cNvSpPr/>
          <p:nvPr/>
        </p:nvSpPr>
        <p:spPr>
          <a:xfrm>
            <a:off x="-208705" y="0"/>
            <a:ext cx="5540999" cy="6858000"/>
          </a:xfrm>
          <a:prstGeom prst="parallelogram">
            <a:avLst/>
          </a:prstGeom>
          <a:ln>
            <a:noFill/>
          </a:ln>
          <a:effectLst>
            <a:outerShdw blurRad="1041400" dist="50800" dir="5400000" algn="ctr" rotWithShape="0">
              <a:srgbClr val="000000">
                <a:alpha val="8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useBgFill="1">
        <p:nvSpPr>
          <p:cNvPr id="10" name="Paralelogramo 9"/>
          <p:cNvSpPr/>
          <p:nvPr/>
        </p:nvSpPr>
        <p:spPr>
          <a:xfrm>
            <a:off x="6664080" y="0"/>
            <a:ext cx="5540999" cy="6858000"/>
          </a:xfrm>
          <a:prstGeom prst="parallelogram">
            <a:avLst/>
          </a:prstGeom>
          <a:ln>
            <a:noFill/>
          </a:ln>
          <a:effectLst>
            <a:outerShdw blurRad="1041400" dist="50800" dir="5400000" algn="ctr" rotWithShape="0">
              <a:srgbClr val="000000">
                <a:alpha val="8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useBgFill="1">
        <p:nvSpPr>
          <p:cNvPr id="11" name="Paralelogramo 10"/>
          <p:cNvSpPr/>
          <p:nvPr/>
        </p:nvSpPr>
        <p:spPr>
          <a:xfrm flipV="1">
            <a:off x="-206435" y="0"/>
            <a:ext cx="5540999" cy="6858000"/>
          </a:xfrm>
          <a:prstGeom prst="parallelogram">
            <a:avLst/>
          </a:prstGeom>
          <a:ln>
            <a:noFill/>
          </a:ln>
          <a:effectLst>
            <a:outerShdw blurRad="1041400" dist="50800" dir="5400000" algn="ctr" rotWithShape="0">
              <a:srgbClr val="000000">
                <a:alpha val="8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useBgFill="1">
        <p:nvSpPr>
          <p:cNvPr id="12" name="Paralelogramo 11"/>
          <p:cNvSpPr/>
          <p:nvPr/>
        </p:nvSpPr>
        <p:spPr>
          <a:xfrm flipV="1">
            <a:off x="6675458" y="0"/>
            <a:ext cx="5540999" cy="6858000"/>
          </a:xfrm>
          <a:prstGeom prst="parallelogram">
            <a:avLst/>
          </a:prstGeom>
          <a:ln>
            <a:noFill/>
          </a:ln>
          <a:effectLst>
            <a:outerShdw blurRad="1041400" dist="50800" dir="5400000" algn="ctr" rotWithShape="0">
              <a:srgbClr val="000000">
                <a:alpha val="8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useBgFill="1">
        <p:nvSpPr>
          <p:cNvPr id="13" name="Paralelogramo 12"/>
          <p:cNvSpPr/>
          <p:nvPr/>
        </p:nvSpPr>
        <p:spPr>
          <a:xfrm flipV="1">
            <a:off x="-1920935" y="0"/>
            <a:ext cx="5540999" cy="6858000"/>
          </a:xfrm>
          <a:prstGeom prst="parallelogram">
            <a:avLst/>
          </a:prstGeom>
          <a:ln>
            <a:noFill/>
          </a:ln>
          <a:effectLst>
            <a:outerShdw blurRad="1041400" dist="50800" dir="5400000" algn="ctr" rotWithShape="0">
              <a:srgbClr val="000000">
                <a:alpha val="8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useBgFill="1">
        <p:nvSpPr>
          <p:cNvPr id="14" name="Paralelogramo 13"/>
          <p:cNvSpPr/>
          <p:nvPr/>
        </p:nvSpPr>
        <p:spPr>
          <a:xfrm flipV="1">
            <a:off x="8428058" y="0"/>
            <a:ext cx="5540999" cy="6858000"/>
          </a:xfrm>
          <a:prstGeom prst="parallelogram">
            <a:avLst/>
          </a:prstGeom>
          <a:ln>
            <a:noFill/>
          </a:ln>
          <a:effectLst>
            <a:outerShdw blurRad="1041400" dist="50800" dir="5400000" algn="ctr" rotWithShape="0">
              <a:srgbClr val="000000">
                <a:alpha val="8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CuadroTexto 14"/>
          <p:cNvSpPr txBox="1"/>
          <p:nvPr/>
        </p:nvSpPr>
        <p:spPr>
          <a:xfrm>
            <a:off x="4469639" y="3481500"/>
            <a:ext cx="3048000" cy="784830"/>
          </a:xfrm>
          <a:prstGeom prst="rect">
            <a:avLst/>
          </a:prstGeom>
          <a:noFill/>
        </p:spPr>
        <p:txBody>
          <a:bodyPr wrap="square" rtlCol="0">
            <a:spAutoFit/>
          </a:bodyPr>
          <a:lstStyle/>
          <a:p>
            <a:pPr algn="ctr"/>
            <a:r>
              <a:rPr lang="es-EC" sz="4500" b="1" dirty="0">
                <a:solidFill>
                  <a:schemeClr val="bg1"/>
                </a:solidFill>
                <a:latin typeface="Century Gothic" panose="020B0502020202020204" pitchFamily="34" charset="0"/>
              </a:rPr>
              <a:t>GRACIAS</a:t>
            </a:r>
          </a:p>
        </p:txBody>
      </p:sp>
      <p:sp>
        <p:nvSpPr>
          <p:cNvPr id="18" name="CuadroTexto 17"/>
          <p:cNvSpPr txBox="1"/>
          <p:nvPr/>
        </p:nvSpPr>
        <p:spPr>
          <a:xfrm>
            <a:off x="3804616" y="4785972"/>
            <a:ext cx="4582768" cy="707886"/>
          </a:xfrm>
          <a:prstGeom prst="rect">
            <a:avLst/>
          </a:prstGeom>
          <a:solidFill>
            <a:srgbClr val="00105E">
              <a:alpha val="36863"/>
            </a:srgbClr>
          </a:solidFill>
        </p:spPr>
        <p:txBody>
          <a:bodyPr wrap="square" rtlCol="0">
            <a:spAutoFit/>
          </a:bodyPr>
          <a:lstStyle/>
          <a:p>
            <a:pPr algn="ctr"/>
            <a:r>
              <a:rPr lang="es-EC" sz="2000" b="1" dirty="0">
                <a:solidFill>
                  <a:schemeClr val="bg1"/>
                </a:solidFill>
                <a:latin typeface="Century Gothic" panose="020B0502020202020204" pitchFamily="34" charset="0"/>
              </a:rPr>
              <a:t>Ing. Oscar Solano, Mg.</a:t>
            </a:r>
          </a:p>
          <a:p>
            <a:pPr algn="ctr"/>
            <a:r>
              <a:rPr lang="es-EC" sz="2000" b="1" dirty="0">
                <a:solidFill>
                  <a:schemeClr val="bg1"/>
                </a:solidFill>
                <a:latin typeface="Century Gothic" panose="020B0502020202020204" pitchFamily="34" charset="0"/>
              </a:rPr>
              <a:t>GERENTE GENERAL</a:t>
            </a:r>
          </a:p>
        </p:txBody>
      </p:sp>
      <p:pic>
        <p:nvPicPr>
          <p:cNvPr id="16" name="Imagen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69639" y="1317115"/>
            <a:ext cx="2979081" cy="2151743"/>
          </a:xfrm>
          <a:prstGeom prst="rect">
            <a:avLst/>
          </a:prstGeom>
        </p:spPr>
      </p:pic>
      <p:pic>
        <p:nvPicPr>
          <p:cNvPr id="19" name="Imagen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76409" y="5966174"/>
            <a:ext cx="2097102" cy="1182960"/>
          </a:xfrm>
          <a:prstGeom prst="rect">
            <a:avLst/>
          </a:prstGeom>
        </p:spPr>
      </p:pic>
    </p:spTree>
    <p:extLst>
      <p:ext uri="{BB962C8B-B14F-4D97-AF65-F5344CB8AC3E}">
        <p14:creationId xmlns:p14="http://schemas.microsoft.com/office/powerpoint/2010/main" val="2740840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30000"/>
                    </a14:imgEffect>
                  </a14:imgLayer>
                </a14:imgProps>
              </a:ext>
              <a:ext uri="{28A0092B-C50C-407E-A947-70E740481C1C}">
                <a14:useLocalDpi xmlns:a14="http://schemas.microsoft.com/office/drawing/2010/main" val="0"/>
              </a:ext>
            </a:extLst>
          </a:blip>
          <a:srcRect t="3448" b="7108"/>
          <a:stretch/>
        </p:blipFill>
        <p:spPr>
          <a:xfrm>
            <a:off x="964439" y="0"/>
            <a:ext cx="10058400" cy="6557654"/>
          </a:xfrm>
          <a:prstGeom prst="rect">
            <a:avLst/>
          </a:prstGeom>
        </p:spPr>
      </p:pic>
      <p:sp useBgFill="1">
        <p:nvSpPr>
          <p:cNvPr id="6" name="Paralelogramo 5"/>
          <p:cNvSpPr/>
          <p:nvPr/>
        </p:nvSpPr>
        <p:spPr>
          <a:xfrm>
            <a:off x="-1237405" y="0"/>
            <a:ext cx="5540999" cy="6858000"/>
          </a:xfrm>
          <a:prstGeom prst="parallelogram">
            <a:avLst/>
          </a:prstGeom>
          <a:ln>
            <a:noFill/>
          </a:ln>
          <a:effectLst>
            <a:outerShdw blurRad="1041400" dist="50800" dir="5400000" algn="ctr" rotWithShape="0">
              <a:srgbClr val="000000">
                <a:alpha val="8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useBgFill="1">
        <p:nvSpPr>
          <p:cNvPr id="11" name="Paralelogramo 10"/>
          <p:cNvSpPr/>
          <p:nvPr/>
        </p:nvSpPr>
        <p:spPr>
          <a:xfrm flipV="1">
            <a:off x="-1235135" y="0"/>
            <a:ext cx="5540999" cy="6858000"/>
          </a:xfrm>
          <a:prstGeom prst="parallelogram">
            <a:avLst/>
          </a:prstGeom>
          <a:ln>
            <a:noFill/>
          </a:ln>
          <a:effectLst>
            <a:outerShdw blurRad="1041400" dist="50800" dir="5400000" algn="ctr" rotWithShape="0">
              <a:srgbClr val="000000">
                <a:alpha val="8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useBgFill="1">
        <p:nvSpPr>
          <p:cNvPr id="13" name="Paralelogramo 12"/>
          <p:cNvSpPr/>
          <p:nvPr/>
        </p:nvSpPr>
        <p:spPr>
          <a:xfrm flipV="1">
            <a:off x="-2949635" y="0"/>
            <a:ext cx="5540999" cy="6858000"/>
          </a:xfrm>
          <a:prstGeom prst="parallelogram">
            <a:avLst/>
          </a:prstGeom>
          <a:ln>
            <a:noFill/>
          </a:ln>
          <a:effectLst>
            <a:outerShdw blurRad="1041400" dist="50800" dir="5400000" algn="ctr" rotWithShape="0">
              <a:srgbClr val="000000">
                <a:alpha val="8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useBgFill="1">
        <p:nvSpPr>
          <p:cNvPr id="14" name="Paralelogramo 13"/>
          <p:cNvSpPr/>
          <p:nvPr/>
        </p:nvSpPr>
        <p:spPr>
          <a:xfrm flipV="1">
            <a:off x="8428058" y="0"/>
            <a:ext cx="5540999" cy="6858000"/>
          </a:xfrm>
          <a:prstGeom prst="parallelogram">
            <a:avLst/>
          </a:prstGeom>
          <a:ln>
            <a:noFill/>
          </a:ln>
          <a:effectLst>
            <a:outerShdw blurRad="1041400" dist="50800" dir="5400000" algn="ctr" rotWithShape="0">
              <a:srgbClr val="000000">
                <a:alpha val="8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CuadroTexto 14"/>
          <p:cNvSpPr txBox="1"/>
          <p:nvPr/>
        </p:nvSpPr>
        <p:spPr>
          <a:xfrm>
            <a:off x="4253995" y="3470115"/>
            <a:ext cx="3667494" cy="938719"/>
          </a:xfrm>
          <a:prstGeom prst="rect">
            <a:avLst/>
          </a:prstGeom>
          <a:noFill/>
        </p:spPr>
        <p:txBody>
          <a:bodyPr wrap="square" rtlCol="0">
            <a:spAutoFit/>
          </a:bodyPr>
          <a:lstStyle/>
          <a:p>
            <a:pPr algn="ctr"/>
            <a:r>
              <a:rPr lang="es-EC" sz="5500" b="1" dirty="0">
                <a:solidFill>
                  <a:schemeClr val="bg1"/>
                </a:solidFill>
                <a:latin typeface="Century Gothic" panose="020B0502020202020204" pitchFamily="34" charset="0"/>
              </a:rPr>
              <a:t>GRACIAS</a:t>
            </a:r>
          </a:p>
        </p:txBody>
      </p:sp>
      <p:sp useBgFill="1">
        <p:nvSpPr>
          <p:cNvPr id="16" name="Paralelogramo 15"/>
          <p:cNvSpPr/>
          <p:nvPr/>
        </p:nvSpPr>
        <p:spPr>
          <a:xfrm>
            <a:off x="7814752" y="0"/>
            <a:ext cx="5540999" cy="6858000"/>
          </a:xfrm>
          <a:prstGeom prst="parallelogram">
            <a:avLst/>
          </a:prstGeom>
          <a:ln>
            <a:noFill/>
          </a:ln>
          <a:effectLst>
            <a:outerShdw blurRad="1041400" dist="50800" dir="5400000" algn="ctr" rotWithShape="0">
              <a:srgbClr val="000000">
                <a:alpha val="8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useBgFill="1">
        <p:nvSpPr>
          <p:cNvPr id="18" name="Paralelogramo 17"/>
          <p:cNvSpPr/>
          <p:nvPr/>
        </p:nvSpPr>
        <p:spPr>
          <a:xfrm flipV="1">
            <a:off x="7826130" y="0"/>
            <a:ext cx="5540999" cy="6858000"/>
          </a:xfrm>
          <a:prstGeom prst="parallelogram">
            <a:avLst/>
          </a:prstGeom>
          <a:ln>
            <a:noFill/>
          </a:ln>
          <a:effectLst>
            <a:outerShdw blurRad="1041400" dist="50800" dir="5400000" algn="ctr" rotWithShape="0">
              <a:srgbClr val="000000">
                <a:alpha val="8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7" name="CuadroTexto 16"/>
          <p:cNvSpPr txBox="1"/>
          <p:nvPr/>
        </p:nvSpPr>
        <p:spPr>
          <a:xfrm>
            <a:off x="3369855" y="2354503"/>
            <a:ext cx="5242438" cy="1169551"/>
          </a:xfrm>
          <a:prstGeom prst="rect">
            <a:avLst/>
          </a:prstGeom>
          <a:noFill/>
        </p:spPr>
        <p:txBody>
          <a:bodyPr wrap="square" rtlCol="0">
            <a:spAutoFit/>
          </a:bodyPr>
          <a:lstStyle/>
          <a:p>
            <a:pPr algn="ctr"/>
            <a:endParaRPr lang="es-EC" sz="7000" b="1" i="1" dirty="0">
              <a:solidFill>
                <a:schemeClr val="bg1"/>
              </a:solidFill>
            </a:endParaRPr>
          </a:p>
        </p:txBody>
      </p:sp>
      <p:sp useBgFill="1">
        <p:nvSpPr>
          <p:cNvPr id="19" name="Paralelogramo 18"/>
          <p:cNvSpPr/>
          <p:nvPr/>
        </p:nvSpPr>
        <p:spPr>
          <a:xfrm flipV="1">
            <a:off x="9578730" y="0"/>
            <a:ext cx="5540999" cy="6858000"/>
          </a:xfrm>
          <a:prstGeom prst="parallelogram">
            <a:avLst/>
          </a:prstGeom>
          <a:ln>
            <a:noFill/>
          </a:ln>
          <a:effectLst>
            <a:outerShdw blurRad="1041400" dist="50800" dir="5400000" algn="ctr" rotWithShape="0">
              <a:srgbClr val="000000">
                <a:alpha val="8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21" name="Imagen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76409" y="5966174"/>
            <a:ext cx="2097102" cy="1182960"/>
          </a:xfrm>
          <a:prstGeom prst="rect">
            <a:avLst/>
          </a:prstGeom>
        </p:spPr>
      </p:pic>
      <p:pic>
        <p:nvPicPr>
          <p:cNvPr id="2" name="Imagen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24006" y="692098"/>
            <a:ext cx="3920833" cy="2831956"/>
          </a:xfrm>
          <a:prstGeom prst="rect">
            <a:avLst/>
          </a:prstGeom>
        </p:spPr>
      </p:pic>
      <p:sp>
        <p:nvSpPr>
          <p:cNvPr id="3" name="CuadroTexto 2">
            <a:extLst>
              <a:ext uri="{FF2B5EF4-FFF2-40B4-BE49-F238E27FC236}">
                <a16:creationId xmlns="" xmlns:a16="http://schemas.microsoft.com/office/drawing/2014/main" id="{91D130A1-9F42-9C2B-AFC6-ACFF3FC79098}"/>
              </a:ext>
            </a:extLst>
          </p:cNvPr>
          <p:cNvSpPr txBox="1"/>
          <p:nvPr/>
        </p:nvSpPr>
        <p:spPr>
          <a:xfrm>
            <a:off x="3804616" y="4785972"/>
            <a:ext cx="4582768" cy="954107"/>
          </a:xfrm>
          <a:prstGeom prst="rect">
            <a:avLst/>
          </a:prstGeom>
          <a:solidFill>
            <a:srgbClr val="00105E">
              <a:alpha val="36863"/>
            </a:srgbClr>
          </a:solidFill>
        </p:spPr>
        <p:txBody>
          <a:bodyPr wrap="square" rtlCol="0">
            <a:spAutoFit/>
          </a:bodyPr>
          <a:lstStyle/>
          <a:p>
            <a:pPr algn="ctr"/>
            <a:r>
              <a:rPr lang="es-EC" sz="2800" b="1" dirty="0">
                <a:solidFill>
                  <a:schemeClr val="bg1"/>
                </a:solidFill>
                <a:latin typeface="Century Gothic" panose="020B0502020202020204" pitchFamily="34" charset="0"/>
              </a:rPr>
              <a:t>Ing. Oscar Solano, Mg.</a:t>
            </a:r>
          </a:p>
          <a:p>
            <a:pPr algn="ctr"/>
            <a:r>
              <a:rPr lang="es-EC" sz="2800" b="1" dirty="0">
                <a:solidFill>
                  <a:schemeClr val="bg1"/>
                </a:solidFill>
                <a:latin typeface="Century Gothic" panose="020B0502020202020204" pitchFamily="34" charset="0"/>
              </a:rPr>
              <a:t>GERENTE GENERAL</a:t>
            </a:r>
          </a:p>
        </p:txBody>
      </p:sp>
    </p:spTree>
    <p:extLst>
      <p:ext uri="{BB962C8B-B14F-4D97-AF65-F5344CB8AC3E}">
        <p14:creationId xmlns:p14="http://schemas.microsoft.com/office/powerpoint/2010/main" val="263643600"/>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 xmlns:a16="http://schemas.microsoft.com/office/drawing/2014/main" id="{BC726EE5-8F66-D9C4-D149-6EF7C3E6AB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1" y="-1"/>
            <a:ext cx="12228511" cy="6858001"/>
          </a:xfrm>
          <a:prstGeom prst="rect">
            <a:avLst/>
          </a:prstGeom>
        </p:spPr>
      </p:pic>
      <p:pic>
        <p:nvPicPr>
          <p:cNvPr id="6" name="Imagen 5">
            <a:extLst>
              <a:ext uri="{FF2B5EF4-FFF2-40B4-BE49-F238E27FC236}">
                <a16:creationId xmlns="" xmlns:a16="http://schemas.microsoft.com/office/drawing/2014/main" id="{48C5BE7D-8790-345E-7A4E-3502CFF9C6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641" r="10006"/>
          <a:stretch/>
        </p:blipFill>
        <p:spPr>
          <a:xfrm>
            <a:off x="5588683" y="6261974"/>
            <a:ext cx="4322180" cy="334375"/>
          </a:xfrm>
          <a:prstGeom prst="rect">
            <a:avLst/>
          </a:prstGeom>
        </p:spPr>
      </p:pic>
      <p:pic>
        <p:nvPicPr>
          <p:cNvPr id="11" name="Imagen 10">
            <a:extLst>
              <a:ext uri="{FF2B5EF4-FFF2-40B4-BE49-F238E27FC236}">
                <a16:creationId xmlns="" xmlns:a16="http://schemas.microsoft.com/office/drawing/2014/main" id="{BAA28BE4-2D7A-62FF-7E02-F7D77E5050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89690" y="5440542"/>
            <a:ext cx="1849298" cy="1330803"/>
          </a:xfrm>
          <a:prstGeom prst="rect">
            <a:avLst/>
          </a:prstGeom>
        </p:spPr>
      </p:pic>
      <p:sp>
        <p:nvSpPr>
          <p:cNvPr id="3" name="Rectángulo 2">
            <a:extLst>
              <a:ext uri="{FF2B5EF4-FFF2-40B4-BE49-F238E27FC236}">
                <a16:creationId xmlns="" xmlns:a16="http://schemas.microsoft.com/office/drawing/2014/main" id="{820BF924-6B72-286B-0575-C3813F872A75}"/>
              </a:ext>
            </a:extLst>
          </p:cNvPr>
          <p:cNvSpPr/>
          <p:nvPr/>
        </p:nvSpPr>
        <p:spPr>
          <a:xfrm>
            <a:off x="5409621" y="1065166"/>
            <a:ext cx="2393189" cy="5892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b="1" dirty="0">
                <a:solidFill>
                  <a:schemeClr val="bg2">
                    <a:lumMod val="50000"/>
                  </a:schemeClr>
                </a:solidFill>
                <a:effectLst/>
                <a:latin typeface="Berlin Sans FB Demi" panose="020E0802020502020306" pitchFamily="34" charset="0"/>
              </a:rPr>
              <a:t>C</a:t>
            </a:r>
            <a:r>
              <a:rPr lang="es-EC" sz="1600" b="1" dirty="0">
                <a:solidFill>
                  <a:schemeClr val="bg2">
                    <a:lumMod val="50000"/>
                  </a:schemeClr>
                </a:solidFill>
                <a:effectLst/>
                <a:latin typeface="Berlin Sans FB Demi" panose="020E0802020502020306" pitchFamily="34" charset="0"/>
              </a:rPr>
              <a:t>obertura servicio</a:t>
            </a:r>
          </a:p>
          <a:p>
            <a:pPr algn="ctr"/>
            <a:r>
              <a:rPr lang="es-EC" sz="1600" b="1" dirty="0">
                <a:solidFill>
                  <a:schemeClr val="bg2">
                    <a:lumMod val="50000"/>
                  </a:schemeClr>
                </a:solidFill>
                <a:effectLst/>
                <a:latin typeface="Berlin Sans FB Demi" panose="020E0802020502020306" pitchFamily="34" charset="0"/>
              </a:rPr>
              <a:t> agua potable</a:t>
            </a:r>
          </a:p>
        </p:txBody>
      </p:sp>
      <p:sp>
        <p:nvSpPr>
          <p:cNvPr id="15" name="Rectángulo: esquinas redondeadas 14">
            <a:extLst>
              <a:ext uri="{FF2B5EF4-FFF2-40B4-BE49-F238E27FC236}">
                <a16:creationId xmlns="" xmlns:a16="http://schemas.microsoft.com/office/drawing/2014/main" id="{97323AEC-3913-4F4F-336E-2ECDB0E3C473}"/>
              </a:ext>
            </a:extLst>
          </p:cNvPr>
          <p:cNvSpPr/>
          <p:nvPr/>
        </p:nvSpPr>
        <p:spPr>
          <a:xfrm>
            <a:off x="5469843" y="3282505"/>
            <a:ext cx="2499450" cy="752827"/>
          </a:xfrm>
          <a:prstGeom prst="round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 name="Rectángulo: esquinas redondeadas 1">
            <a:extLst>
              <a:ext uri="{FF2B5EF4-FFF2-40B4-BE49-F238E27FC236}">
                <a16:creationId xmlns="" xmlns:a16="http://schemas.microsoft.com/office/drawing/2014/main" id="{970FB415-5F54-3F34-C477-4E9D8D628673}"/>
              </a:ext>
            </a:extLst>
          </p:cNvPr>
          <p:cNvSpPr/>
          <p:nvPr/>
        </p:nvSpPr>
        <p:spPr>
          <a:xfrm>
            <a:off x="5394148" y="1752422"/>
            <a:ext cx="2499450" cy="752827"/>
          </a:xfrm>
          <a:prstGeom prst="round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Rectángulo 7">
            <a:extLst>
              <a:ext uri="{FF2B5EF4-FFF2-40B4-BE49-F238E27FC236}">
                <a16:creationId xmlns="" xmlns:a16="http://schemas.microsoft.com/office/drawing/2014/main" id="{34098743-17C2-6F2D-8363-65E74FEC8459}"/>
              </a:ext>
            </a:extLst>
          </p:cNvPr>
          <p:cNvSpPr/>
          <p:nvPr/>
        </p:nvSpPr>
        <p:spPr>
          <a:xfrm>
            <a:off x="6805618" y="1899185"/>
            <a:ext cx="997192" cy="477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rgbClr val="002060"/>
                </a:solidFill>
                <a:latin typeface="Bahnschrift Condensed" panose="020B0502040204020203" pitchFamily="34" charset="0"/>
                <a:ea typeface="STHupo" panose="02010800040101010101" pitchFamily="2" charset="-122"/>
                <a:cs typeface="Aharoni" panose="02010803020104030203" pitchFamily="2" charset="-79"/>
              </a:rPr>
              <a:t>96,08</a:t>
            </a:r>
            <a:r>
              <a:rPr lang="es-EC" b="1" dirty="0">
                <a:solidFill>
                  <a:srgbClr val="002060"/>
                </a:solidFill>
                <a:effectLst/>
                <a:latin typeface="Bahnschrift Condensed" panose="020B0502040204020203" pitchFamily="34" charset="0"/>
                <a:ea typeface="STHupo" panose="02010800040101010101" pitchFamily="2" charset="-122"/>
                <a:cs typeface="Aharoni" panose="02010803020104030203" pitchFamily="2" charset="-79"/>
              </a:rPr>
              <a:t> %</a:t>
            </a:r>
          </a:p>
        </p:txBody>
      </p:sp>
      <p:sp>
        <p:nvSpPr>
          <p:cNvPr id="13" name="Rectángulo 12">
            <a:extLst>
              <a:ext uri="{FF2B5EF4-FFF2-40B4-BE49-F238E27FC236}">
                <a16:creationId xmlns="" xmlns:a16="http://schemas.microsoft.com/office/drawing/2014/main" id="{8B621C62-06AA-5C92-A04F-B4C086BFD6EF}"/>
              </a:ext>
            </a:extLst>
          </p:cNvPr>
          <p:cNvSpPr/>
          <p:nvPr/>
        </p:nvSpPr>
        <p:spPr>
          <a:xfrm>
            <a:off x="5540222" y="1900971"/>
            <a:ext cx="997192" cy="477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b="1" dirty="0">
                <a:solidFill>
                  <a:schemeClr val="bg1">
                    <a:lumMod val="50000"/>
                  </a:schemeClr>
                </a:solidFill>
                <a:effectLst/>
                <a:latin typeface="Bahnschrift" panose="020B0502040204020203" pitchFamily="34" charset="0"/>
                <a:ea typeface="STHupo" panose="02010800040101010101" pitchFamily="2" charset="-122"/>
                <a:cs typeface="Aharoni" panose="02010803020104030203" pitchFamily="2" charset="-79"/>
              </a:rPr>
              <a:t>2023</a:t>
            </a:r>
          </a:p>
        </p:txBody>
      </p:sp>
      <p:sp>
        <p:nvSpPr>
          <p:cNvPr id="14" name="Flecha: a la derecha 13">
            <a:extLst>
              <a:ext uri="{FF2B5EF4-FFF2-40B4-BE49-F238E27FC236}">
                <a16:creationId xmlns="" xmlns:a16="http://schemas.microsoft.com/office/drawing/2014/main" id="{13B0537A-A628-6D48-5019-78664E3C81EC}"/>
              </a:ext>
            </a:extLst>
          </p:cNvPr>
          <p:cNvSpPr/>
          <p:nvPr/>
        </p:nvSpPr>
        <p:spPr>
          <a:xfrm>
            <a:off x="6423304" y="2018192"/>
            <a:ext cx="390262" cy="268340"/>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6" name="Rectángulo 15">
            <a:extLst>
              <a:ext uri="{FF2B5EF4-FFF2-40B4-BE49-F238E27FC236}">
                <a16:creationId xmlns="" xmlns:a16="http://schemas.microsoft.com/office/drawing/2014/main" id="{31BAA4BD-95CF-E5C0-3D10-B56017C0483F}"/>
              </a:ext>
            </a:extLst>
          </p:cNvPr>
          <p:cNvSpPr/>
          <p:nvPr/>
        </p:nvSpPr>
        <p:spPr>
          <a:xfrm>
            <a:off x="5469844" y="2735577"/>
            <a:ext cx="2423754" cy="5892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b="1" dirty="0">
                <a:solidFill>
                  <a:schemeClr val="bg2">
                    <a:lumMod val="50000"/>
                  </a:schemeClr>
                </a:solidFill>
                <a:effectLst/>
                <a:latin typeface="Berlin Sans FB Demi" panose="020E0802020502020306" pitchFamily="34" charset="0"/>
              </a:rPr>
              <a:t>Cobertura servicio</a:t>
            </a:r>
          </a:p>
          <a:p>
            <a:pPr algn="ctr"/>
            <a:r>
              <a:rPr lang="es-EC" sz="1600" b="1" dirty="0">
                <a:solidFill>
                  <a:schemeClr val="bg2">
                    <a:lumMod val="50000"/>
                  </a:schemeClr>
                </a:solidFill>
                <a:effectLst/>
                <a:latin typeface="Berlin Sans FB Demi" panose="020E0802020502020306" pitchFamily="34" charset="0"/>
              </a:rPr>
              <a:t> alcantarillado</a:t>
            </a:r>
          </a:p>
        </p:txBody>
      </p:sp>
      <p:pic>
        <p:nvPicPr>
          <p:cNvPr id="17" name="Imagen 16">
            <a:extLst>
              <a:ext uri="{FF2B5EF4-FFF2-40B4-BE49-F238E27FC236}">
                <a16:creationId xmlns="" xmlns:a16="http://schemas.microsoft.com/office/drawing/2014/main" id="{5F58A08F-3495-046C-271B-5A42A1793A5B}"/>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5300"/>
                    </a14:imgEffect>
                  </a14:imgLayer>
                </a14:imgProps>
              </a:ext>
            </a:extLst>
          </a:blip>
          <a:srcRect l="23278" t="6758" r="21401" b="5821"/>
          <a:stretch/>
        </p:blipFill>
        <p:spPr>
          <a:xfrm>
            <a:off x="5048532" y="3453852"/>
            <a:ext cx="628159" cy="486648"/>
          </a:xfrm>
          <a:prstGeom prst="rect">
            <a:avLst/>
          </a:prstGeom>
        </p:spPr>
      </p:pic>
      <p:pic>
        <p:nvPicPr>
          <p:cNvPr id="18" name="Imagen 17">
            <a:extLst>
              <a:ext uri="{FF2B5EF4-FFF2-40B4-BE49-F238E27FC236}">
                <a16:creationId xmlns="" xmlns:a16="http://schemas.microsoft.com/office/drawing/2014/main" id="{906545F3-B376-190A-243A-17C9C413B60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910" b="89189" l="14530" r="78632">
                        <a14:foregroundMark x1="41880" y1="41441" x2="41880" y2="41441"/>
                        <a14:foregroundMark x1="36752" y1="15315" x2="36752" y2="15315"/>
                        <a14:foregroundMark x1="14530" y1="36937" x2="14530" y2="36937"/>
                        <a14:foregroundMark x1="75214" y1="86486" x2="75214" y2="86486"/>
                        <a14:foregroundMark x1="70085" y1="86486" x2="70085" y2="86486"/>
                        <a14:foregroundMark x1="77778" y1="89189" x2="77778" y2="89189"/>
                        <a14:foregroundMark x1="77778" y1="81081" x2="77778" y2="81081"/>
                        <a14:foregroundMark x1="73504" y1="60360" x2="73504" y2="60360"/>
                        <a14:foregroundMark x1="69231" y1="83784" x2="69231" y2="83784"/>
                        <a14:foregroundMark x1="70085" y1="87387" x2="70085" y2="87387"/>
                        <a14:foregroundMark x1="66667" y1="87387" x2="66667" y2="87387"/>
                      </a14:backgroundRemoval>
                    </a14:imgEffect>
                    <a14:imgEffect>
                      <a14:artisticPaintBrush/>
                    </a14:imgEffect>
                    <a14:imgEffect>
                      <a14:sharpenSoften amount="50000"/>
                    </a14:imgEffect>
                  </a14:imgLayer>
                </a14:imgProps>
              </a:ext>
            </a:extLst>
          </a:blip>
          <a:srcRect l="9791" r="12527"/>
          <a:stretch/>
        </p:blipFill>
        <p:spPr>
          <a:xfrm>
            <a:off x="5067120" y="1846704"/>
            <a:ext cx="515222" cy="629224"/>
          </a:xfrm>
          <a:prstGeom prst="rect">
            <a:avLst/>
          </a:prstGeom>
        </p:spPr>
      </p:pic>
      <p:sp>
        <p:nvSpPr>
          <p:cNvPr id="19" name="Rectángulo 18">
            <a:extLst>
              <a:ext uri="{FF2B5EF4-FFF2-40B4-BE49-F238E27FC236}">
                <a16:creationId xmlns="" xmlns:a16="http://schemas.microsoft.com/office/drawing/2014/main" id="{138E01FF-E1D3-3F7A-E965-9A020497836F}"/>
              </a:ext>
            </a:extLst>
          </p:cNvPr>
          <p:cNvSpPr/>
          <p:nvPr/>
        </p:nvSpPr>
        <p:spPr>
          <a:xfrm>
            <a:off x="5580781" y="3452955"/>
            <a:ext cx="997192" cy="477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b="1" dirty="0">
                <a:solidFill>
                  <a:schemeClr val="bg1">
                    <a:lumMod val="50000"/>
                  </a:schemeClr>
                </a:solidFill>
                <a:effectLst/>
                <a:latin typeface="Bahnschrift" panose="020B0502040204020203" pitchFamily="34" charset="0"/>
                <a:ea typeface="STHupo" panose="02010800040101010101" pitchFamily="2" charset="-122"/>
                <a:cs typeface="Aharoni" panose="02010803020104030203" pitchFamily="2" charset="-79"/>
              </a:rPr>
              <a:t>2023</a:t>
            </a:r>
          </a:p>
        </p:txBody>
      </p:sp>
      <p:sp>
        <p:nvSpPr>
          <p:cNvPr id="20" name="Flecha: a la derecha 19">
            <a:extLst>
              <a:ext uri="{FF2B5EF4-FFF2-40B4-BE49-F238E27FC236}">
                <a16:creationId xmlns="" xmlns:a16="http://schemas.microsoft.com/office/drawing/2014/main" id="{1C845305-D269-9E17-EA1F-D8BAD7AEA8C8}"/>
              </a:ext>
            </a:extLst>
          </p:cNvPr>
          <p:cNvSpPr/>
          <p:nvPr/>
        </p:nvSpPr>
        <p:spPr>
          <a:xfrm>
            <a:off x="6415356" y="3571608"/>
            <a:ext cx="390262" cy="268340"/>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1" name="Rectángulo 20">
            <a:extLst>
              <a:ext uri="{FF2B5EF4-FFF2-40B4-BE49-F238E27FC236}">
                <a16:creationId xmlns="" xmlns:a16="http://schemas.microsoft.com/office/drawing/2014/main" id="{A6527C9C-01E6-7676-71A5-D280F1733F9C}"/>
              </a:ext>
            </a:extLst>
          </p:cNvPr>
          <p:cNvSpPr/>
          <p:nvPr/>
        </p:nvSpPr>
        <p:spPr>
          <a:xfrm>
            <a:off x="6740590" y="3458984"/>
            <a:ext cx="997192" cy="477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rgbClr val="002060"/>
                </a:solidFill>
                <a:effectLst/>
                <a:latin typeface="Bahnschrift Condensed" panose="020B0502040204020203" pitchFamily="34" charset="0"/>
                <a:ea typeface="STHupo" panose="02010800040101010101" pitchFamily="2" charset="-122"/>
                <a:cs typeface="Aharoni" panose="02010803020104030203" pitchFamily="2" charset="-79"/>
              </a:rPr>
              <a:t>78,98 %</a:t>
            </a:r>
          </a:p>
        </p:txBody>
      </p:sp>
      <p:sp>
        <p:nvSpPr>
          <p:cNvPr id="22" name="Rectángulo: esquinas redondeadas 21">
            <a:extLst>
              <a:ext uri="{FF2B5EF4-FFF2-40B4-BE49-F238E27FC236}">
                <a16:creationId xmlns="" xmlns:a16="http://schemas.microsoft.com/office/drawing/2014/main" id="{EECD48DE-D57D-AD41-0302-D89485974843}"/>
              </a:ext>
            </a:extLst>
          </p:cNvPr>
          <p:cNvSpPr/>
          <p:nvPr/>
        </p:nvSpPr>
        <p:spPr>
          <a:xfrm>
            <a:off x="5469843" y="4788986"/>
            <a:ext cx="2499450" cy="752827"/>
          </a:xfrm>
          <a:prstGeom prst="round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23" name="Imagen 22">
            <a:extLst>
              <a:ext uri="{FF2B5EF4-FFF2-40B4-BE49-F238E27FC236}">
                <a16:creationId xmlns="" xmlns:a16="http://schemas.microsoft.com/office/drawing/2014/main" id="{638A29C4-75DB-2B30-69A3-983083691C5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524" b="93277" l="9620" r="89620">
                        <a14:foregroundMark x1="43038" y1="28011" x2="43038" y2="28011"/>
                        <a14:foregroundMark x1="87089" y1="46779" x2="87089" y2="46779"/>
                        <a14:foregroundMark x1="76962" y1="20728" x2="76962" y2="20728"/>
                        <a14:foregroundMark x1="26076" y1="15126" x2="26076" y2="15126"/>
                        <a14:foregroundMark x1="14430" y1="52381" x2="14430" y2="52381"/>
                        <a14:foregroundMark x1="49873" y1="89916" x2="49873" y2="89916"/>
                        <a14:foregroundMark x1="51646" y1="93557" x2="51646" y2="93557"/>
                        <a14:foregroundMark x1="56709" y1="89916" x2="56709" y2="89916"/>
                        <a14:foregroundMark x1="51646" y1="9524" x2="51646" y2="9524"/>
                        <a14:foregroundMark x1="31139" y1="13165" x2="31139" y2="13165"/>
                        <a14:foregroundMark x1="83544" y1="26331" x2="83544" y2="26331"/>
                      </a14:backgroundRemoval>
                    </a14:imgEffect>
                    <a14:imgEffect>
                      <a14:sharpenSoften amount="50000"/>
                    </a14:imgEffect>
                    <a14:imgEffect>
                      <a14:saturation sat="400000"/>
                    </a14:imgEffect>
                  </a14:imgLayer>
                </a14:imgProps>
              </a:ext>
            </a:extLst>
          </a:blip>
          <a:stretch>
            <a:fillRect/>
          </a:stretch>
        </p:blipFill>
        <p:spPr>
          <a:xfrm>
            <a:off x="5080068" y="4882990"/>
            <a:ext cx="628160" cy="567729"/>
          </a:xfrm>
          <a:prstGeom prst="rect">
            <a:avLst/>
          </a:prstGeom>
        </p:spPr>
      </p:pic>
      <p:sp>
        <p:nvSpPr>
          <p:cNvPr id="24" name="Rectángulo 23">
            <a:extLst>
              <a:ext uri="{FF2B5EF4-FFF2-40B4-BE49-F238E27FC236}">
                <a16:creationId xmlns="" xmlns:a16="http://schemas.microsoft.com/office/drawing/2014/main" id="{E74686E5-301B-9DC4-48A1-26CC535A3A97}"/>
              </a:ext>
            </a:extLst>
          </p:cNvPr>
          <p:cNvSpPr/>
          <p:nvPr/>
        </p:nvSpPr>
        <p:spPr>
          <a:xfrm>
            <a:off x="5483195" y="4329777"/>
            <a:ext cx="2423754" cy="5892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b="1" dirty="0">
                <a:solidFill>
                  <a:schemeClr val="bg2">
                    <a:lumMod val="50000"/>
                  </a:schemeClr>
                </a:solidFill>
                <a:effectLst/>
                <a:latin typeface="Berlin Sans FB Demi" panose="020E0802020502020306" pitchFamily="34" charset="0"/>
              </a:rPr>
              <a:t>Continuidad del Servicio</a:t>
            </a:r>
          </a:p>
        </p:txBody>
      </p:sp>
      <p:sp>
        <p:nvSpPr>
          <p:cNvPr id="25" name="Rectángulo 24">
            <a:extLst>
              <a:ext uri="{FF2B5EF4-FFF2-40B4-BE49-F238E27FC236}">
                <a16:creationId xmlns="" xmlns:a16="http://schemas.microsoft.com/office/drawing/2014/main" id="{5C235049-4897-754E-B785-B897A7BF6135}"/>
              </a:ext>
            </a:extLst>
          </p:cNvPr>
          <p:cNvSpPr/>
          <p:nvPr/>
        </p:nvSpPr>
        <p:spPr>
          <a:xfrm>
            <a:off x="5540222" y="4910006"/>
            <a:ext cx="997192" cy="477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b="1" dirty="0">
                <a:solidFill>
                  <a:schemeClr val="bg1">
                    <a:lumMod val="50000"/>
                  </a:schemeClr>
                </a:solidFill>
                <a:effectLst/>
                <a:latin typeface="Bahnschrift" panose="020B0502040204020203" pitchFamily="34" charset="0"/>
                <a:ea typeface="STHupo" panose="02010800040101010101" pitchFamily="2" charset="-122"/>
                <a:cs typeface="Aharoni" panose="02010803020104030203" pitchFamily="2" charset="-79"/>
              </a:rPr>
              <a:t>2023</a:t>
            </a:r>
          </a:p>
        </p:txBody>
      </p:sp>
      <p:sp>
        <p:nvSpPr>
          <p:cNvPr id="26" name="Flecha: a la derecha 25">
            <a:extLst>
              <a:ext uri="{FF2B5EF4-FFF2-40B4-BE49-F238E27FC236}">
                <a16:creationId xmlns="" xmlns:a16="http://schemas.microsoft.com/office/drawing/2014/main" id="{0B19C044-8882-AD6A-9782-E9F3E841B586}"/>
              </a:ext>
            </a:extLst>
          </p:cNvPr>
          <p:cNvSpPr/>
          <p:nvPr/>
        </p:nvSpPr>
        <p:spPr>
          <a:xfrm>
            <a:off x="6428528" y="5014528"/>
            <a:ext cx="390262" cy="268340"/>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7" name="Rectángulo 26">
            <a:extLst>
              <a:ext uri="{FF2B5EF4-FFF2-40B4-BE49-F238E27FC236}">
                <a16:creationId xmlns="" xmlns:a16="http://schemas.microsoft.com/office/drawing/2014/main" id="{7AE12CB0-E616-BC95-224D-0821423FF14B}"/>
              </a:ext>
            </a:extLst>
          </p:cNvPr>
          <p:cNvSpPr/>
          <p:nvPr/>
        </p:nvSpPr>
        <p:spPr>
          <a:xfrm>
            <a:off x="6782116" y="4919057"/>
            <a:ext cx="997192" cy="477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rgbClr val="002060"/>
                </a:solidFill>
                <a:latin typeface="Bahnschrift Condensed" panose="020B0502040204020203" pitchFamily="34" charset="0"/>
                <a:ea typeface="STHupo" panose="02010800040101010101" pitchFamily="2" charset="-122"/>
                <a:cs typeface="Aharoni" panose="02010803020104030203" pitchFamily="2" charset="-79"/>
              </a:rPr>
              <a:t>10</a:t>
            </a:r>
            <a:r>
              <a:rPr lang="es-EC" b="1" dirty="0">
                <a:solidFill>
                  <a:srgbClr val="002060"/>
                </a:solidFill>
                <a:effectLst/>
                <a:latin typeface="Bahnschrift Condensed" panose="020B0502040204020203" pitchFamily="34" charset="0"/>
                <a:ea typeface="STHupo" panose="02010800040101010101" pitchFamily="2" charset="-122"/>
                <a:cs typeface="Aharoni" panose="02010803020104030203" pitchFamily="2" charset="-79"/>
              </a:rPr>
              <a:t>0 %</a:t>
            </a:r>
          </a:p>
        </p:txBody>
      </p:sp>
      <p:sp>
        <p:nvSpPr>
          <p:cNvPr id="29" name="Rectángulo: esquinas redondeadas 28">
            <a:extLst>
              <a:ext uri="{FF2B5EF4-FFF2-40B4-BE49-F238E27FC236}">
                <a16:creationId xmlns="" xmlns:a16="http://schemas.microsoft.com/office/drawing/2014/main" id="{272BB53E-06C6-933D-D2EF-025B4656B489}"/>
              </a:ext>
            </a:extLst>
          </p:cNvPr>
          <p:cNvSpPr/>
          <p:nvPr/>
        </p:nvSpPr>
        <p:spPr>
          <a:xfrm>
            <a:off x="718630" y="3586771"/>
            <a:ext cx="2775057" cy="2074998"/>
          </a:xfrm>
          <a:prstGeom prst="round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4" name="Flecha: a la derecha 33">
            <a:extLst>
              <a:ext uri="{FF2B5EF4-FFF2-40B4-BE49-F238E27FC236}">
                <a16:creationId xmlns="" xmlns:a16="http://schemas.microsoft.com/office/drawing/2014/main" id="{8161136A-D70F-0AA2-00E6-E29D698F6CCE}"/>
              </a:ext>
            </a:extLst>
          </p:cNvPr>
          <p:cNvSpPr/>
          <p:nvPr/>
        </p:nvSpPr>
        <p:spPr>
          <a:xfrm>
            <a:off x="1818441" y="4235267"/>
            <a:ext cx="390262" cy="268340"/>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grpSp>
        <p:nvGrpSpPr>
          <p:cNvPr id="10" name="Grupo 9">
            <a:extLst>
              <a:ext uri="{FF2B5EF4-FFF2-40B4-BE49-F238E27FC236}">
                <a16:creationId xmlns="" xmlns:a16="http://schemas.microsoft.com/office/drawing/2014/main" id="{A11B2596-2B0F-473C-A8D4-596A284784B2}"/>
              </a:ext>
            </a:extLst>
          </p:cNvPr>
          <p:cNvGrpSpPr/>
          <p:nvPr/>
        </p:nvGrpSpPr>
        <p:grpSpPr>
          <a:xfrm>
            <a:off x="760829" y="2822812"/>
            <a:ext cx="2565577" cy="2686009"/>
            <a:chOff x="4472428" y="383446"/>
            <a:chExt cx="2565577" cy="2686009"/>
          </a:xfrm>
        </p:grpSpPr>
        <p:sp>
          <p:nvSpPr>
            <p:cNvPr id="28" name="Rectángulo 27">
              <a:extLst>
                <a:ext uri="{FF2B5EF4-FFF2-40B4-BE49-F238E27FC236}">
                  <a16:creationId xmlns="" xmlns:a16="http://schemas.microsoft.com/office/drawing/2014/main" id="{7FB4761D-DD53-6512-8CBF-81B46F786A0C}"/>
                </a:ext>
              </a:extLst>
            </p:cNvPr>
            <p:cNvSpPr/>
            <p:nvPr/>
          </p:nvSpPr>
          <p:spPr>
            <a:xfrm>
              <a:off x="4644816" y="383446"/>
              <a:ext cx="2393189" cy="5892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b="1" dirty="0">
                  <a:solidFill>
                    <a:schemeClr val="bg2">
                      <a:lumMod val="50000"/>
                    </a:schemeClr>
                  </a:solidFill>
                  <a:effectLst/>
                  <a:latin typeface="Berlin Sans FB Demi" panose="020E0802020502020306" pitchFamily="34" charset="0"/>
                </a:rPr>
                <a:t>Longitudes de redes construidas por administración directa</a:t>
              </a:r>
            </a:p>
          </p:txBody>
        </p:sp>
        <p:pic>
          <p:nvPicPr>
            <p:cNvPr id="30" name="Imagen 29">
              <a:extLst>
                <a:ext uri="{FF2B5EF4-FFF2-40B4-BE49-F238E27FC236}">
                  <a16:creationId xmlns="" xmlns:a16="http://schemas.microsoft.com/office/drawing/2014/main" id="{06D62674-B299-580D-3619-15BB3B9999F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910" b="89189" l="14530" r="78632">
                          <a14:foregroundMark x1="41880" y1="41441" x2="41880" y2="41441"/>
                          <a14:foregroundMark x1="36752" y1="15315" x2="36752" y2="15315"/>
                          <a14:foregroundMark x1="14530" y1="36937" x2="14530" y2="36937"/>
                          <a14:foregroundMark x1="75214" y1="86486" x2="75214" y2="86486"/>
                          <a14:foregroundMark x1="70085" y1="86486" x2="70085" y2="86486"/>
                          <a14:foregroundMark x1="77778" y1="89189" x2="77778" y2="89189"/>
                          <a14:foregroundMark x1="77778" y1="81081" x2="77778" y2="81081"/>
                          <a14:foregroundMark x1="73504" y1="60360" x2="73504" y2="60360"/>
                          <a14:foregroundMark x1="69231" y1="83784" x2="69231" y2="83784"/>
                          <a14:foregroundMark x1="70085" y1="87387" x2="70085" y2="87387"/>
                          <a14:foregroundMark x1="66667" y1="87387" x2="66667" y2="87387"/>
                        </a14:backgroundRemoval>
                      </a14:imgEffect>
                      <a14:imgEffect>
                        <a14:artisticPaintBrush/>
                      </a14:imgEffect>
                      <a14:imgEffect>
                        <a14:sharpenSoften amount="50000"/>
                      </a14:imgEffect>
                    </a14:imgLayer>
                  </a14:imgProps>
                </a:ext>
              </a:extLst>
            </a:blip>
            <a:srcRect l="9791" r="12527"/>
            <a:stretch/>
          </p:blipFill>
          <p:spPr>
            <a:xfrm>
              <a:off x="4547512" y="2277483"/>
              <a:ext cx="601605" cy="791972"/>
            </a:xfrm>
            <a:prstGeom prst="rect">
              <a:avLst/>
            </a:prstGeom>
          </p:spPr>
        </p:pic>
        <p:pic>
          <p:nvPicPr>
            <p:cNvPr id="31" name="Imagen 30">
              <a:extLst>
                <a:ext uri="{FF2B5EF4-FFF2-40B4-BE49-F238E27FC236}">
                  <a16:creationId xmlns="" xmlns:a16="http://schemas.microsoft.com/office/drawing/2014/main" id="{EA1CCB93-EDA3-D88E-1DDF-62F4659C3D64}"/>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5300"/>
                      </a14:imgEffect>
                    </a14:imgLayer>
                  </a14:imgProps>
                </a:ext>
              </a:extLst>
            </a:blip>
            <a:srcRect l="23278" t="6758" r="21401" b="5821"/>
            <a:stretch/>
          </p:blipFill>
          <p:spPr>
            <a:xfrm>
              <a:off x="4472428" y="1734631"/>
              <a:ext cx="601606" cy="466077"/>
            </a:xfrm>
            <a:prstGeom prst="rect">
              <a:avLst/>
            </a:prstGeom>
          </p:spPr>
        </p:pic>
        <p:sp>
          <p:nvSpPr>
            <p:cNvPr id="32" name="Rectángulo 31">
              <a:extLst>
                <a:ext uri="{FF2B5EF4-FFF2-40B4-BE49-F238E27FC236}">
                  <a16:creationId xmlns="" xmlns:a16="http://schemas.microsoft.com/office/drawing/2014/main" id="{BBCDFBC2-F588-A305-12D5-213502F57DBD}"/>
                </a:ext>
              </a:extLst>
            </p:cNvPr>
            <p:cNvSpPr/>
            <p:nvPr/>
          </p:nvSpPr>
          <p:spPr>
            <a:xfrm>
              <a:off x="6004184" y="2309078"/>
              <a:ext cx="997192" cy="477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rgbClr val="002060"/>
                  </a:solidFill>
                  <a:effectLst/>
                  <a:latin typeface="Bahnschrift Condensed" panose="020B0502040204020203" pitchFamily="34" charset="0"/>
                  <a:ea typeface="STHupo" panose="02010800040101010101" pitchFamily="2" charset="-122"/>
                  <a:cs typeface="Aharoni" panose="02010803020104030203" pitchFamily="2" charset="-79"/>
                </a:rPr>
                <a:t>1 998 ML</a:t>
              </a:r>
            </a:p>
          </p:txBody>
        </p:sp>
        <p:sp>
          <p:nvSpPr>
            <p:cNvPr id="33" name="Rectángulo 32">
              <a:extLst>
                <a:ext uri="{FF2B5EF4-FFF2-40B4-BE49-F238E27FC236}">
                  <a16:creationId xmlns="" xmlns:a16="http://schemas.microsoft.com/office/drawing/2014/main" id="{955BE51A-0709-EA7C-3AB2-F75EB9DF0923}"/>
                </a:ext>
              </a:extLst>
            </p:cNvPr>
            <p:cNvSpPr/>
            <p:nvPr/>
          </p:nvSpPr>
          <p:spPr>
            <a:xfrm>
              <a:off x="5989740" y="1707519"/>
              <a:ext cx="997192" cy="477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rgbClr val="002060"/>
                  </a:solidFill>
                  <a:latin typeface="Bahnschrift Condensed" panose="020B0502040204020203" pitchFamily="34" charset="0"/>
                  <a:ea typeface="STHupo" panose="02010800040101010101" pitchFamily="2" charset="-122"/>
                  <a:cs typeface="Aharoni" panose="02010803020104030203" pitchFamily="2" charset="-79"/>
                </a:rPr>
                <a:t>659 ML</a:t>
              </a:r>
              <a:endParaRPr lang="es-EC" b="1" dirty="0">
                <a:solidFill>
                  <a:srgbClr val="002060"/>
                </a:solidFill>
                <a:effectLst/>
                <a:latin typeface="Bahnschrift Condensed" panose="020B0502040204020203" pitchFamily="34" charset="0"/>
                <a:ea typeface="STHupo" panose="02010800040101010101" pitchFamily="2" charset="-122"/>
                <a:cs typeface="Aharoni" panose="02010803020104030203" pitchFamily="2" charset="-79"/>
              </a:endParaRPr>
            </a:p>
          </p:txBody>
        </p:sp>
        <p:sp>
          <p:nvSpPr>
            <p:cNvPr id="35" name="Flecha: a la derecha 34">
              <a:extLst>
                <a:ext uri="{FF2B5EF4-FFF2-40B4-BE49-F238E27FC236}">
                  <a16:creationId xmlns="" xmlns:a16="http://schemas.microsoft.com/office/drawing/2014/main" id="{87986171-0AE0-99E0-BD6E-237F4B819688}"/>
                </a:ext>
              </a:extLst>
            </p:cNvPr>
            <p:cNvSpPr/>
            <p:nvPr/>
          </p:nvSpPr>
          <p:spPr>
            <a:xfrm>
              <a:off x="5550590" y="2413600"/>
              <a:ext cx="390262" cy="268340"/>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36" name="Rectángulo 35">
              <a:extLst>
                <a:ext uri="{FF2B5EF4-FFF2-40B4-BE49-F238E27FC236}">
                  <a16:creationId xmlns="" xmlns:a16="http://schemas.microsoft.com/office/drawing/2014/main" id="{752F29BD-E757-58E1-EBD1-C50C36AB2CC6}"/>
                </a:ext>
              </a:extLst>
            </p:cNvPr>
            <p:cNvSpPr/>
            <p:nvPr/>
          </p:nvSpPr>
          <p:spPr>
            <a:xfrm>
              <a:off x="5085741" y="1159684"/>
              <a:ext cx="1258699" cy="5892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b="1" dirty="0">
                  <a:solidFill>
                    <a:schemeClr val="bg2">
                      <a:lumMod val="50000"/>
                    </a:schemeClr>
                  </a:solidFill>
                  <a:effectLst/>
                  <a:latin typeface="Berlin Sans FB Demi" panose="020E0802020502020306" pitchFamily="34" charset="0"/>
                </a:rPr>
                <a:t>Familias beneficiadas</a:t>
              </a:r>
            </a:p>
          </p:txBody>
        </p:sp>
        <p:sp>
          <p:nvSpPr>
            <p:cNvPr id="37" name="Rectángulo 36">
              <a:extLst>
                <a:ext uri="{FF2B5EF4-FFF2-40B4-BE49-F238E27FC236}">
                  <a16:creationId xmlns="" xmlns:a16="http://schemas.microsoft.com/office/drawing/2014/main" id="{C54E0E03-5FF2-E400-12D5-BBC1CB13A2AF}"/>
                </a:ext>
              </a:extLst>
            </p:cNvPr>
            <p:cNvSpPr/>
            <p:nvPr/>
          </p:nvSpPr>
          <p:spPr>
            <a:xfrm>
              <a:off x="4776870" y="1688203"/>
              <a:ext cx="997192" cy="477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b="1" dirty="0">
                  <a:solidFill>
                    <a:schemeClr val="bg1">
                      <a:lumMod val="50000"/>
                    </a:schemeClr>
                  </a:solidFill>
                  <a:effectLst/>
                  <a:latin typeface="Bahnschrift" panose="020B0502040204020203" pitchFamily="34" charset="0"/>
                  <a:ea typeface="STHupo" panose="02010800040101010101" pitchFamily="2" charset="-122"/>
                  <a:cs typeface="Aharoni" panose="02010803020104030203" pitchFamily="2" charset="-79"/>
                </a:rPr>
                <a:t>4</a:t>
              </a:r>
              <a:r>
                <a:rPr lang="es-EC" sz="1600" b="1" dirty="0">
                  <a:solidFill>
                    <a:schemeClr val="bg1">
                      <a:lumMod val="50000"/>
                    </a:schemeClr>
                  </a:solidFill>
                  <a:effectLst/>
                  <a:latin typeface="Bahnschrift" panose="020B0502040204020203" pitchFamily="34" charset="0"/>
                  <a:ea typeface="STHupo" panose="02010800040101010101" pitchFamily="2" charset="-122"/>
                  <a:cs typeface="Aharoni" panose="02010803020104030203" pitchFamily="2" charset="-79"/>
                </a:rPr>
                <a:t>37</a:t>
              </a:r>
            </a:p>
          </p:txBody>
        </p:sp>
        <p:sp>
          <p:nvSpPr>
            <p:cNvPr id="38" name="Rectángulo 37">
              <a:extLst>
                <a:ext uri="{FF2B5EF4-FFF2-40B4-BE49-F238E27FC236}">
                  <a16:creationId xmlns="" xmlns:a16="http://schemas.microsoft.com/office/drawing/2014/main" id="{7C2FD9B1-340F-56EE-9471-D5619DB17E05}"/>
                </a:ext>
              </a:extLst>
            </p:cNvPr>
            <p:cNvSpPr/>
            <p:nvPr/>
          </p:nvSpPr>
          <p:spPr>
            <a:xfrm>
              <a:off x="4835673" y="2321848"/>
              <a:ext cx="997192" cy="477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b="1" dirty="0">
                  <a:solidFill>
                    <a:schemeClr val="bg1">
                      <a:lumMod val="50000"/>
                    </a:schemeClr>
                  </a:solidFill>
                  <a:latin typeface="Bahnschrift" panose="020B0502040204020203" pitchFamily="34" charset="0"/>
                  <a:ea typeface="STHupo" panose="02010800040101010101" pitchFamily="2" charset="-122"/>
                  <a:cs typeface="Aharoni" panose="02010803020104030203" pitchFamily="2" charset="-79"/>
                </a:rPr>
                <a:t>585</a:t>
              </a:r>
              <a:endParaRPr lang="es-EC" sz="1600" b="1" dirty="0">
                <a:solidFill>
                  <a:schemeClr val="bg1">
                    <a:lumMod val="50000"/>
                  </a:schemeClr>
                </a:solidFill>
                <a:effectLst/>
                <a:latin typeface="Bahnschrift" panose="020B0502040204020203" pitchFamily="34" charset="0"/>
                <a:ea typeface="STHupo" panose="02010800040101010101" pitchFamily="2" charset="-122"/>
                <a:cs typeface="Aharoni" panose="02010803020104030203" pitchFamily="2" charset="-79"/>
              </a:endParaRPr>
            </a:p>
          </p:txBody>
        </p:sp>
      </p:grpSp>
      <p:sp>
        <p:nvSpPr>
          <p:cNvPr id="39" name="Rectángulo: esquinas redondeadas 38">
            <a:extLst>
              <a:ext uri="{FF2B5EF4-FFF2-40B4-BE49-F238E27FC236}">
                <a16:creationId xmlns="" xmlns:a16="http://schemas.microsoft.com/office/drawing/2014/main" id="{ECDB7AFB-CA97-D611-646C-1CC257864F07}"/>
              </a:ext>
            </a:extLst>
          </p:cNvPr>
          <p:cNvSpPr/>
          <p:nvPr/>
        </p:nvSpPr>
        <p:spPr>
          <a:xfrm>
            <a:off x="8957497" y="2184465"/>
            <a:ext cx="2499450" cy="752827"/>
          </a:xfrm>
          <a:prstGeom prst="round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9" name="Rectángulo: esquinas redondeadas 48">
            <a:extLst>
              <a:ext uri="{FF2B5EF4-FFF2-40B4-BE49-F238E27FC236}">
                <a16:creationId xmlns="" xmlns:a16="http://schemas.microsoft.com/office/drawing/2014/main" id="{C2E94FCA-F11B-400B-E1D1-57CC8B2A8E44}"/>
              </a:ext>
            </a:extLst>
          </p:cNvPr>
          <p:cNvSpPr/>
          <p:nvPr/>
        </p:nvSpPr>
        <p:spPr>
          <a:xfrm>
            <a:off x="8957497" y="4235267"/>
            <a:ext cx="2499450" cy="752827"/>
          </a:xfrm>
          <a:prstGeom prst="round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3" name="Rectángulo 52">
            <a:extLst>
              <a:ext uri="{FF2B5EF4-FFF2-40B4-BE49-F238E27FC236}">
                <a16:creationId xmlns="" xmlns:a16="http://schemas.microsoft.com/office/drawing/2014/main" id="{ECC5D606-3DF7-A1CE-17F7-4C46924D7D01}"/>
              </a:ext>
            </a:extLst>
          </p:cNvPr>
          <p:cNvSpPr/>
          <p:nvPr/>
        </p:nvSpPr>
        <p:spPr>
          <a:xfrm>
            <a:off x="8801473" y="3472663"/>
            <a:ext cx="2423754" cy="5892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chemeClr val="bg2">
                    <a:lumMod val="50000"/>
                  </a:schemeClr>
                </a:solidFill>
                <a:effectLst/>
                <a:latin typeface="Berlin Sans FB Demi" panose="020E0802020502020306" pitchFamily="34" charset="0"/>
              </a:rPr>
              <a:t>Unidades de Micro medición instaladas</a:t>
            </a:r>
          </a:p>
        </p:txBody>
      </p:sp>
      <p:grpSp>
        <p:nvGrpSpPr>
          <p:cNvPr id="9" name="Grupo 8">
            <a:extLst>
              <a:ext uri="{FF2B5EF4-FFF2-40B4-BE49-F238E27FC236}">
                <a16:creationId xmlns="" xmlns:a16="http://schemas.microsoft.com/office/drawing/2014/main" id="{6C0FF7BF-CECE-46A7-8F77-5960EDC238F0}"/>
              </a:ext>
            </a:extLst>
          </p:cNvPr>
          <p:cNvGrpSpPr/>
          <p:nvPr/>
        </p:nvGrpSpPr>
        <p:grpSpPr>
          <a:xfrm>
            <a:off x="8980911" y="4379967"/>
            <a:ext cx="2602125" cy="542907"/>
            <a:chOff x="8206695" y="3654198"/>
            <a:chExt cx="2602125" cy="542907"/>
          </a:xfrm>
        </p:grpSpPr>
        <p:sp>
          <p:nvSpPr>
            <p:cNvPr id="50" name="Rectángulo 49">
              <a:extLst>
                <a:ext uri="{FF2B5EF4-FFF2-40B4-BE49-F238E27FC236}">
                  <a16:creationId xmlns="" xmlns:a16="http://schemas.microsoft.com/office/drawing/2014/main" id="{E62B5ABF-DB9A-96D6-3D93-DA73896303F2}"/>
                </a:ext>
              </a:extLst>
            </p:cNvPr>
            <p:cNvSpPr/>
            <p:nvPr/>
          </p:nvSpPr>
          <p:spPr>
            <a:xfrm>
              <a:off x="9811628" y="3654198"/>
              <a:ext cx="997192" cy="477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solidFill>
                    <a:srgbClr val="002060"/>
                  </a:solidFill>
                  <a:latin typeface="Bahnschrift Condensed" panose="020B0502040204020203" pitchFamily="34" charset="0"/>
                  <a:ea typeface="STHupo" panose="02010800040101010101" pitchFamily="2" charset="-122"/>
                  <a:cs typeface="Aharoni" panose="02010803020104030203" pitchFamily="2" charset="-79"/>
                </a:rPr>
                <a:t>3</a:t>
              </a:r>
              <a:r>
                <a:rPr lang="es-EC" b="1" dirty="0">
                  <a:solidFill>
                    <a:srgbClr val="002060"/>
                  </a:solidFill>
                  <a:latin typeface="Bahnschrift Condensed" panose="020B0502040204020203" pitchFamily="34" charset="0"/>
                  <a:ea typeface="STHupo" panose="02010800040101010101" pitchFamily="2" charset="-122"/>
                  <a:cs typeface="Aharoni" panose="02010803020104030203" pitchFamily="2" charset="-79"/>
                </a:rPr>
                <a:t>73</a:t>
              </a:r>
              <a:endParaRPr lang="es-EC" b="1" dirty="0">
                <a:solidFill>
                  <a:srgbClr val="002060"/>
                </a:solidFill>
                <a:effectLst/>
                <a:latin typeface="Bahnschrift Condensed" panose="020B0502040204020203" pitchFamily="34" charset="0"/>
                <a:ea typeface="STHupo" panose="02010800040101010101" pitchFamily="2" charset="-122"/>
                <a:cs typeface="Aharoni" panose="02010803020104030203" pitchFamily="2" charset="-79"/>
              </a:endParaRPr>
            </a:p>
          </p:txBody>
        </p:sp>
        <p:sp>
          <p:nvSpPr>
            <p:cNvPr id="51" name="Rectángulo 50">
              <a:extLst>
                <a:ext uri="{FF2B5EF4-FFF2-40B4-BE49-F238E27FC236}">
                  <a16:creationId xmlns="" xmlns:a16="http://schemas.microsoft.com/office/drawing/2014/main" id="{4FEEFB7B-F42E-2DD9-E918-BA5518CCC8D0}"/>
                </a:ext>
              </a:extLst>
            </p:cNvPr>
            <p:cNvSpPr/>
            <p:nvPr/>
          </p:nvSpPr>
          <p:spPr>
            <a:xfrm>
              <a:off x="8638051" y="3669361"/>
              <a:ext cx="997192" cy="477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b="1" dirty="0">
                  <a:solidFill>
                    <a:schemeClr val="bg1">
                      <a:lumMod val="50000"/>
                    </a:schemeClr>
                  </a:solidFill>
                  <a:effectLst/>
                  <a:latin typeface="Bahnschrift" panose="020B0502040204020203" pitchFamily="34" charset="0"/>
                  <a:ea typeface="STHupo" panose="02010800040101010101" pitchFamily="2" charset="-122"/>
                  <a:cs typeface="Aharoni" panose="02010803020104030203" pitchFamily="2" charset="-79"/>
                </a:rPr>
                <a:t>2023</a:t>
              </a:r>
            </a:p>
          </p:txBody>
        </p:sp>
        <p:sp>
          <p:nvSpPr>
            <p:cNvPr id="52" name="Flecha: a la derecha 51">
              <a:extLst>
                <a:ext uri="{FF2B5EF4-FFF2-40B4-BE49-F238E27FC236}">
                  <a16:creationId xmlns="" xmlns:a16="http://schemas.microsoft.com/office/drawing/2014/main" id="{2ED471EC-B0AD-8E98-01D3-EEC9B4F0B06F}"/>
                </a:ext>
              </a:extLst>
            </p:cNvPr>
            <p:cNvSpPr/>
            <p:nvPr/>
          </p:nvSpPr>
          <p:spPr>
            <a:xfrm>
              <a:off x="9476437" y="3758721"/>
              <a:ext cx="390262" cy="268340"/>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54" name="Imagen 53">
              <a:extLst>
                <a:ext uri="{FF2B5EF4-FFF2-40B4-BE49-F238E27FC236}">
                  <a16:creationId xmlns="" xmlns:a16="http://schemas.microsoft.com/office/drawing/2014/main" id="{0BE05972-C86B-1D63-09DE-D22890068E51}"/>
                </a:ext>
              </a:extLst>
            </p:cNvPr>
            <p:cNvPicPr>
              <a:picLocks noChangeAspect="1"/>
            </p:cNvPicPr>
            <p:nvPr/>
          </p:nvPicPr>
          <p:blipFill>
            <a:blip r:embed="rId11"/>
            <a:stretch>
              <a:fillRect/>
            </a:stretch>
          </p:blipFill>
          <p:spPr>
            <a:xfrm>
              <a:off x="8206695" y="3736060"/>
              <a:ext cx="567033" cy="461045"/>
            </a:xfrm>
            <a:prstGeom prst="rect">
              <a:avLst/>
            </a:prstGeom>
          </p:spPr>
        </p:pic>
      </p:grpSp>
      <p:sp>
        <p:nvSpPr>
          <p:cNvPr id="55" name="Rectángulo 54">
            <a:extLst>
              <a:ext uri="{FF2B5EF4-FFF2-40B4-BE49-F238E27FC236}">
                <a16:creationId xmlns="" xmlns:a16="http://schemas.microsoft.com/office/drawing/2014/main" id="{79F5D816-32E0-7A16-12FE-D315FD92EC34}"/>
              </a:ext>
            </a:extLst>
          </p:cNvPr>
          <p:cNvSpPr/>
          <p:nvPr/>
        </p:nvSpPr>
        <p:spPr>
          <a:xfrm>
            <a:off x="-34551" y="386675"/>
            <a:ext cx="5379167" cy="589280"/>
          </a:xfrm>
          <a:prstGeom prst="rect">
            <a:avLst/>
          </a:prstGeom>
          <a:solidFill>
            <a:srgbClr val="00105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a:solidFill>
                  <a:schemeClr val="bg1"/>
                </a:solidFill>
                <a:effectLst/>
                <a:latin typeface="Arial Black" panose="020B0604020202020204" pitchFamily="34" charset="0"/>
                <a:cs typeface="Arial Black" panose="020B0604020202020204" pitchFamily="34" charset="0"/>
              </a:rPr>
              <a:t>EMAPASR-EP EN CIFRAS</a:t>
            </a:r>
          </a:p>
        </p:txBody>
      </p:sp>
      <p:grpSp>
        <p:nvGrpSpPr>
          <p:cNvPr id="7" name="Grupo 6">
            <a:extLst>
              <a:ext uri="{FF2B5EF4-FFF2-40B4-BE49-F238E27FC236}">
                <a16:creationId xmlns="" xmlns:a16="http://schemas.microsoft.com/office/drawing/2014/main" id="{BEC05505-F566-4F38-8F36-4852DEB04329}"/>
              </a:ext>
            </a:extLst>
          </p:cNvPr>
          <p:cNvGrpSpPr/>
          <p:nvPr/>
        </p:nvGrpSpPr>
        <p:grpSpPr>
          <a:xfrm>
            <a:off x="8675777" y="1790247"/>
            <a:ext cx="2861410" cy="1111127"/>
            <a:chOff x="7947410" y="1115752"/>
            <a:chExt cx="2861410" cy="1111127"/>
          </a:xfrm>
        </p:grpSpPr>
        <p:sp>
          <p:nvSpPr>
            <p:cNvPr id="40" name="Rectángulo 39">
              <a:extLst>
                <a:ext uri="{FF2B5EF4-FFF2-40B4-BE49-F238E27FC236}">
                  <a16:creationId xmlns="" xmlns:a16="http://schemas.microsoft.com/office/drawing/2014/main" id="{02FF34D1-3F74-21FF-C3B9-6DAAB72BC337}"/>
                </a:ext>
              </a:extLst>
            </p:cNvPr>
            <p:cNvSpPr/>
            <p:nvPr/>
          </p:nvSpPr>
          <p:spPr>
            <a:xfrm>
              <a:off x="8614432" y="1749494"/>
              <a:ext cx="997192" cy="477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b="1" dirty="0">
                  <a:solidFill>
                    <a:schemeClr val="bg1">
                      <a:lumMod val="50000"/>
                    </a:schemeClr>
                  </a:solidFill>
                  <a:effectLst/>
                  <a:latin typeface="Bahnschrift" panose="020B0502040204020203" pitchFamily="34" charset="0"/>
                  <a:ea typeface="STHupo" panose="02010800040101010101" pitchFamily="2" charset="-122"/>
                  <a:cs typeface="Aharoni" panose="02010803020104030203" pitchFamily="2" charset="-79"/>
                </a:rPr>
                <a:t>2023</a:t>
              </a:r>
            </a:p>
          </p:txBody>
        </p:sp>
        <p:pic>
          <p:nvPicPr>
            <p:cNvPr id="41" name="Imagen 40">
              <a:extLst>
                <a:ext uri="{FF2B5EF4-FFF2-40B4-BE49-F238E27FC236}">
                  <a16:creationId xmlns="" xmlns:a16="http://schemas.microsoft.com/office/drawing/2014/main" id="{59704A0B-E58A-3BF9-9472-95F676B842FD}"/>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341" b="97253" l="2876" r="94690">
                          <a14:foregroundMark x1="22124" y1="60989" x2="22124" y2="60989"/>
                          <a14:foregroundMark x1="28761" y1="55495" x2="28761" y2="55495"/>
                          <a14:foregroundMark x1="39602" y1="59890" x2="39602" y2="59890"/>
                          <a14:foregroundMark x1="47566" y1="73626" x2="47566" y2="73626"/>
                          <a14:foregroundMark x1="58628" y1="47253" x2="58628" y2="47253"/>
                          <a14:foregroundMark x1="59292" y1="21429" x2="59292" y2="21429"/>
                          <a14:foregroundMark x1="58628" y1="14286" x2="58628" y2="14286"/>
                          <a14:foregroundMark x1="61062" y1="14835" x2="61062" y2="14835"/>
                          <a14:foregroundMark x1="61062" y1="31868" x2="61062" y2="31868"/>
                          <a14:foregroundMark x1="67035" y1="54396" x2="67035" y2="54396"/>
                          <a14:foregroundMark x1="68142" y1="74725" x2="68142" y2="74725"/>
                          <a14:foregroundMark x1="57301" y1="97802" x2="57301" y2="97802"/>
                          <a14:foregroundMark x1="52876" y1="95055" x2="52876" y2="95055"/>
                          <a14:foregroundMark x1="17478" y1="56593" x2="17478" y2="56593"/>
                          <a14:foregroundMark x1="11947" y1="66484" x2="11947" y2="66484"/>
                          <a14:foregroundMark x1="5752" y1="80220" x2="5752" y2="80220"/>
                          <a14:foregroundMark x1="3097" y1="82967" x2="3097" y2="82967"/>
                          <a14:foregroundMark x1="15044" y1="78571" x2="15044" y2="78571"/>
                          <a14:foregroundMark x1="20575" y1="90110" x2="20575" y2="90110"/>
                          <a14:foregroundMark x1="82743" y1="84615" x2="82743" y2="84615"/>
                          <a14:foregroundMark x1="85177" y1="92857" x2="85177" y2="92857"/>
                          <a14:foregroundMark x1="82522" y1="93956" x2="82522" y2="93956"/>
                          <a14:foregroundMark x1="76549" y1="65385" x2="76549" y2="65385"/>
                          <a14:foregroundMark x1="84292" y1="67582" x2="84292" y2="67582"/>
                          <a14:foregroundMark x1="89159" y1="75275" x2="89159" y2="75275"/>
                          <a14:foregroundMark x1="94690" y1="84615" x2="94690" y2="84615"/>
                          <a14:foregroundMark x1="37389" y1="39011" x2="37389" y2="39011"/>
                          <a14:foregroundMark x1="39602" y1="35165" x2="39602" y2="35165"/>
                          <a14:foregroundMark x1="58628" y1="18132" x2="58628" y2="18132"/>
                          <a14:foregroundMark x1="57522" y1="15385" x2="57522" y2="15385"/>
                          <a14:foregroundMark x1="57301" y1="15934" x2="57301" y2="15934"/>
                          <a14:foregroundMark x1="82965" y1="50549" x2="82965" y2="50549"/>
                          <a14:foregroundMark x1="15044" y1="58242" x2="15044" y2="58242"/>
                          <a14:foregroundMark x1="9956" y1="70330" x2="9956" y2="70330"/>
                          <a14:foregroundMark x1="5310" y1="79121" x2="5310" y2="79121"/>
                          <a14:foregroundMark x1="19690" y1="89011" x2="19690" y2="89011"/>
                        </a14:backgroundRemoval>
                      </a14:imgEffect>
                    </a14:imgLayer>
                  </a14:imgProps>
                </a:ext>
              </a:extLst>
            </a:blip>
            <a:stretch>
              <a:fillRect/>
            </a:stretch>
          </p:blipFill>
          <p:spPr>
            <a:xfrm>
              <a:off x="7947410" y="1660658"/>
              <a:ext cx="811327" cy="477385"/>
            </a:xfrm>
            <a:prstGeom prst="rect">
              <a:avLst/>
            </a:prstGeom>
          </p:spPr>
        </p:pic>
        <p:sp>
          <p:nvSpPr>
            <p:cNvPr id="42" name="Rectángulo 41">
              <a:extLst>
                <a:ext uri="{FF2B5EF4-FFF2-40B4-BE49-F238E27FC236}">
                  <a16:creationId xmlns="" xmlns:a16="http://schemas.microsoft.com/office/drawing/2014/main" id="{B65F4B46-C4AA-0209-9E97-CB970CEF50BB}"/>
                </a:ext>
              </a:extLst>
            </p:cNvPr>
            <p:cNvSpPr/>
            <p:nvPr/>
          </p:nvSpPr>
          <p:spPr>
            <a:xfrm>
              <a:off x="8763616" y="1115752"/>
              <a:ext cx="1599962" cy="5892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b="1" dirty="0">
                  <a:solidFill>
                    <a:schemeClr val="bg2">
                      <a:lumMod val="50000"/>
                    </a:schemeClr>
                  </a:solidFill>
                  <a:effectLst/>
                  <a:latin typeface="Berlin Sans FB Demi" panose="020E0802020502020306" pitchFamily="34" charset="0"/>
                </a:rPr>
                <a:t>Usuarios</a:t>
              </a:r>
            </a:p>
          </p:txBody>
        </p:sp>
        <p:sp>
          <p:nvSpPr>
            <p:cNvPr id="56" name="Rectángulo 55">
              <a:extLst>
                <a:ext uri="{FF2B5EF4-FFF2-40B4-BE49-F238E27FC236}">
                  <a16:creationId xmlns="" xmlns:a16="http://schemas.microsoft.com/office/drawing/2014/main" id="{FF46B728-16E0-B337-F28F-9893F98E9B0F}"/>
                </a:ext>
              </a:extLst>
            </p:cNvPr>
            <p:cNvSpPr/>
            <p:nvPr/>
          </p:nvSpPr>
          <p:spPr>
            <a:xfrm>
              <a:off x="9811628" y="1742534"/>
              <a:ext cx="997192" cy="477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rgbClr val="002060"/>
                  </a:solidFill>
                  <a:effectLst/>
                  <a:latin typeface="Bahnschrift Condensed" panose="020B0502040204020203" pitchFamily="34" charset="0"/>
                  <a:ea typeface="STHupo" panose="02010800040101010101" pitchFamily="2" charset="-122"/>
                  <a:cs typeface="Aharoni" panose="02010803020104030203" pitchFamily="2" charset="-79"/>
                </a:rPr>
                <a:t>16 </a:t>
              </a:r>
              <a:r>
                <a:rPr lang="es-EC" b="1" dirty="0">
                  <a:solidFill>
                    <a:srgbClr val="002060"/>
                  </a:solidFill>
                  <a:latin typeface="Bahnschrift Condensed" panose="020B0502040204020203" pitchFamily="34" charset="0"/>
                  <a:ea typeface="STHupo" panose="02010800040101010101" pitchFamily="2" charset="-122"/>
                  <a:cs typeface="Aharoni" panose="02010803020104030203" pitchFamily="2" charset="-79"/>
                </a:rPr>
                <a:t>815</a:t>
              </a:r>
              <a:endParaRPr lang="es-EC" b="1" dirty="0">
                <a:solidFill>
                  <a:srgbClr val="002060"/>
                </a:solidFill>
                <a:effectLst/>
                <a:latin typeface="Bahnschrift Condensed" panose="020B0502040204020203" pitchFamily="34" charset="0"/>
                <a:ea typeface="STHupo" panose="02010800040101010101" pitchFamily="2" charset="-122"/>
                <a:cs typeface="Aharoni" panose="02010803020104030203" pitchFamily="2" charset="-79"/>
              </a:endParaRPr>
            </a:p>
          </p:txBody>
        </p:sp>
        <p:sp>
          <p:nvSpPr>
            <p:cNvPr id="57" name="Flecha: a la derecha 56">
              <a:extLst>
                <a:ext uri="{FF2B5EF4-FFF2-40B4-BE49-F238E27FC236}">
                  <a16:creationId xmlns="" xmlns:a16="http://schemas.microsoft.com/office/drawing/2014/main" id="{C2B30CE7-7574-8DC2-68C4-2DE996A9F65E}"/>
                </a:ext>
              </a:extLst>
            </p:cNvPr>
            <p:cNvSpPr/>
            <p:nvPr/>
          </p:nvSpPr>
          <p:spPr>
            <a:xfrm>
              <a:off x="9494367" y="1844847"/>
              <a:ext cx="390262" cy="268340"/>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grpSp>
      <p:sp>
        <p:nvSpPr>
          <p:cNvPr id="58" name="Rectángulo: esquinas redondeadas 57">
            <a:extLst>
              <a:ext uri="{FF2B5EF4-FFF2-40B4-BE49-F238E27FC236}">
                <a16:creationId xmlns="" xmlns:a16="http://schemas.microsoft.com/office/drawing/2014/main" id="{1624830F-FE09-4245-9A70-62D5973BC515}"/>
              </a:ext>
            </a:extLst>
          </p:cNvPr>
          <p:cNvSpPr/>
          <p:nvPr/>
        </p:nvSpPr>
        <p:spPr>
          <a:xfrm>
            <a:off x="924734" y="1808051"/>
            <a:ext cx="2499450" cy="752827"/>
          </a:xfrm>
          <a:prstGeom prst="round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9" name="Rectángulo 58">
            <a:extLst>
              <a:ext uri="{FF2B5EF4-FFF2-40B4-BE49-F238E27FC236}">
                <a16:creationId xmlns="" xmlns:a16="http://schemas.microsoft.com/office/drawing/2014/main" id="{633D34DE-B182-45E8-A718-8DEDD7A75A59}"/>
              </a:ext>
            </a:extLst>
          </p:cNvPr>
          <p:cNvSpPr/>
          <p:nvPr/>
        </p:nvSpPr>
        <p:spPr>
          <a:xfrm>
            <a:off x="1012108" y="1140984"/>
            <a:ext cx="2393189" cy="5892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dirty="0">
                <a:solidFill>
                  <a:schemeClr val="bg2">
                    <a:lumMod val="50000"/>
                  </a:schemeClr>
                </a:solidFill>
                <a:effectLst/>
                <a:latin typeface="Berlin Sans FB Demi" panose="020E0802020502020306" pitchFamily="34" charset="0"/>
              </a:rPr>
              <a:t>PRESUPUESTO 2023</a:t>
            </a:r>
            <a:endParaRPr lang="es-EC" sz="1600" dirty="0">
              <a:solidFill>
                <a:schemeClr val="bg2">
                  <a:lumMod val="50000"/>
                </a:schemeClr>
              </a:solidFill>
              <a:effectLst/>
              <a:latin typeface="Berlin Sans FB Demi" panose="020E0802020502020306" pitchFamily="34" charset="0"/>
            </a:endParaRPr>
          </a:p>
        </p:txBody>
      </p:sp>
      <p:sp>
        <p:nvSpPr>
          <p:cNvPr id="60" name="Rectángulo 59">
            <a:extLst>
              <a:ext uri="{FF2B5EF4-FFF2-40B4-BE49-F238E27FC236}">
                <a16:creationId xmlns="" xmlns:a16="http://schemas.microsoft.com/office/drawing/2014/main" id="{98C9F668-C0BF-4E3E-80A4-2B620BB4DF3C}"/>
              </a:ext>
            </a:extLst>
          </p:cNvPr>
          <p:cNvSpPr/>
          <p:nvPr/>
        </p:nvSpPr>
        <p:spPr>
          <a:xfrm>
            <a:off x="1195386" y="1953360"/>
            <a:ext cx="1840926" cy="477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rgbClr val="002060"/>
                </a:solidFill>
                <a:latin typeface="Bahnschrift Condensed" panose="020B0502040204020203" pitchFamily="34" charset="0"/>
                <a:ea typeface="STHupo" panose="02010800040101010101" pitchFamily="2" charset="-122"/>
                <a:cs typeface="Aharoni" panose="02010803020104030203" pitchFamily="2" charset="-79"/>
              </a:rPr>
              <a:t>$ 4.736.982,00</a:t>
            </a:r>
            <a:endParaRPr lang="es-EC" b="1" dirty="0">
              <a:solidFill>
                <a:srgbClr val="002060"/>
              </a:solidFill>
              <a:effectLst/>
              <a:latin typeface="Bahnschrift Condensed" panose="020B0502040204020203" pitchFamily="34" charset="0"/>
              <a:ea typeface="STHupo" panose="02010800040101010101" pitchFamily="2" charset="-122"/>
              <a:cs typeface="Aharoni" panose="02010803020104030203" pitchFamily="2" charset="-79"/>
            </a:endParaRPr>
          </a:p>
        </p:txBody>
      </p:sp>
      <p:pic>
        <p:nvPicPr>
          <p:cNvPr id="62" name="Gráfico 61" descr="Base de datos con relleno sólido">
            <a:extLst>
              <a:ext uri="{FF2B5EF4-FFF2-40B4-BE49-F238E27FC236}">
                <a16:creationId xmlns="" xmlns:a16="http://schemas.microsoft.com/office/drawing/2014/main" id="{09744C90-2F57-49D0-B150-45B9A74EEA8F}"/>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tretch>
            <a:fillRect/>
          </a:stretch>
        </p:blipFill>
        <p:spPr>
          <a:xfrm>
            <a:off x="807514" y="1966962"/>
            <a:ext cx="823059" cy="450179"/>
          </a:xfrm>
          <a:prstGeom prst="rect">
            <a:avLst/>
          </a:prstGeom>
        </p:spPr>
      </p:pic>
    </p:spTree>
    <p:extLst>
      <p:ext uri="{BB962C8B-B14F-4D97-AF65-F5344CB8AC3E}">
        <p14:creationId xmlns:p14="http://schemas.microsoft.com/office/powerpoint/2010/main" val="1246567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 xmlns:a16="http://schemas.microsoft.com/office/drawing/2014/main" id="{A747574A-FAA9-FE05-0BA5-3A1C8D373B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1" y="0"/>
            <a:ext cx="12228511" cy="6858001"/>
          </a:xfrm>
          <a:prstGeom prst="rect">
            <a:avLst/>
          </a:prstGeom>
        </p:spPr>
      </p:pic>
      <p:sp>
        <p:nvSpPr>
          <p:cNvPr id="2" name="Título 1">
            <a:extLst>
              <a:ext uri="{FF2B5EF4-FFF2-40B4-BE49-F238E27FC236}">
                <a16:creationId xmlns="" xmlns:a16="http://schemas.microsoft.com/office/drawing/2014/main" id="{B309898C-F05A-496E-B20A-03A8BE620111}"/>
              </a:ext>
            </a:extLst>
          </p:cNvPr>
          <p:cNvSpPr>
            <a:spLocks noGrp="1"/>
          </p:cNvSpPr>
          <p:nvPr>
            <p:ph type="title"/>
          </p:nvPr>
        </p:nvSpPr>
        <p:spPr>
          <a:xfrm>
            <a:off x="512883" y="3037346"/>
            <a:ext cx="5038484" cy="1813689"/>
          </a:xfrm>
        </p:spPr>
        <p:txBody>
          <a:bodyPr>
            <a:normAutofit/>
          </a:bodyPr>
          <a:lstStyle/>
          <a:p>
            <a:pPr algn="ctr"/>
            <a:r>
              <a:rPr lang="es-MX" sz="2400" b="1" dirty="0">
                <a:latin typeface="Century Gothic" panose="020B0502020202020204" pitchFamily="34" charset="0"/>
              </a:rPr>
              <a:t>PARA EJECUTARSE EN EL PLAN DE TRABAJO DE LA EMAPASR-EP EN EL AÑO 2023. </a:t>
            </a:r>
            <a:endParaRPr lang="es-EC" sz="2400" b="1" dirty="0">
              <a:latin typeface="Century Gothic" panose="020B0502020202020204" pitchFamily="34" charset="0"/>
            </a:endParaRPr>
          </a:p>
        </p:txBody>
      </p:sp>
      <p:pic>
        <p:nvPicPr>
          <p:cNvPr id="10" name="Gráfico 9" descr="Búsqueda de carpetas contorno">
            <a:extLst>
              <a:ext uri="{FF2B5EF4-FFF2-40B4-BE49-F238E27FC236}">
                <a16:creationId xmlns="" xmlns:a16="http://schemas.microsoft.com/office/drawing/2014/main" id="{5863F0F2-E55A-4903-9E69-098194A06F7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2293781" y="963404"/>
            <a:ext cx="1813689" cy="1813689"/>
          </a:xfrm>
          <a:prstGeom prst="rect">
            <a:avLst/>
          </a:prstGeom>
        </p:spPr>
      </p:pic>
      <p:pic>
        <p:nvPicPr>
          <p:cNvPr id="8" name="Imagen 7">
            <a:extLst>
              <a:ext uri="{FF2B5EF4-FFF2-40B4-BE49-F238E27FC236}">
                <a16:creationId xmlns="" xmlns:a16="http://schemas.microsoft.com/office/drawing/2014/main" id="{E77B85A8-5F6E-410F-96C3-7C553AB25E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00761" y="669864"/>
            <a:ext cx="4739856" cy="47398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Rectángulo 11">
            <a:extLst>
              <a:ext uri="{FF2B5EF4-FFF2-40B4-BE49-F238E27FC236}">
                <a16:creationId xmlns="" xmlns:a16="http://schemas.microsoft.com/office/drawing/2014/main" id="{A8A1A240-CCE5-46F9-80D5-C3148E07E4CC}"/>
              </a:ext>
            </a:extLst>
          </p:cNvPr>
          <p:cNvSpPr/>
          <p:nvPr/>
        </p:nvSpPr>
        <p:spPr>
          <a:xfrm>
            <a:off x="585216" y="2777093"/>
            <a:ext cx="4893819" cy="520506"/>
          </a:xfrm>
          <a:prstGeom prst="rect">
            <a:avLst/>
          </a:prstGeom>
          <a:solidFill>
            <a:srgbClr val="00105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b="1" dirty="0">
                <a:solidFill>
                  <a:schemeClr val="bg1"/>
                </a:solidFill>
                <a:latin typeface="Arial" panose="020B0604020202020204" pitchFamily="34" charset="0"/>
                <a:cs typeface="Arial" panose="020B0604020202020204" pitchFamily="34" charset="0"/>
              </a:rPr>
              <a:t>COMPROMISOS ADQUIRIDOS </a:t>
            </a:r>
            <a:endParaRPr lang="es-EC" sz="2400" b="1" dirty="0">
              <a:solidFill>
                <a:schemeClr val="bg1"/>
              </a:solidFill>
              <a:latin typeface="Arial" panose="020B0604020202020204" pitchFamily="34" charset="0"/>
              <a:cs typeface="Arial" panose="020B0604020202020204" pitchFamily="34" charset="0"/>
            </a:endParaRPr>
          </a:p>
        </p:txBody>
      </p:sp>
      <p:pic>
        <p:nvPicPr>
          <p:cNvPr id="14" name="Imagen 13">
            <a:extLst>
              <a:ext uri="{FF2B5EF4-FFF2-40B4-BE49-F238E27FC236}">
                <a16:creationId xmlns="" xmlns:a16="http://schemas.microsoft.com/office/drawing/2014/main" id="{E8726F5D-0CE4-6436-3599-201189BACBF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641" r="10006"/>
          <a:stretch/>
        </p:blipFill>
        <p:spPr>
          <a:xfrm>
            <a:off x="5733517" y="6231152"/>
            <a:ext cx="4322180" cy="334375"/>
          </a:xfrm>
          <a:prstGeom prst="rect">
            <a:avLst/>
          </a:prstGeom>
        </p:spPr>
      </p:pic>
      <p:pic>
        <p:nvPicPr>
          <p:cNvPr id="15" name="Imagen 14">
            <a:extLst>
              <a:ext uri="{FF2B5EF4-FFF2-40B4-BE49-F238E27FC236}">
                <a16:creationId xmlns="" xmlns:a16="http://schemas.microsoft.com/office/drawing/2014/main" id="{1ED7C739-1EA6-D640-0A1E-599FD581E26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34524" y="5409720"/>
            <a:ext cx="1849298" cy="1330803"/>
          </a:xfrm>
          <a:prstGeom prst="rect">
            <a:avLst/>
          </a:prstGeom>
        </p:spPr>
      </p:pic>
    </p:spTree>
    <p:extLst>
      <p:ext uri="{BB962C8B-B14F-4D97-AF65-F5344CB8AC3E}">
        <p14:creationId xmlns:p14="http://schemas.microsoft.com/office/powerpoint/2010/main" val="14024849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a:extLst>
              <a:ext uri="{FF2B5EF4-FFF2-40B4-BE49-F238E27FC236}">
                <a16:creationId xmlns="" xmlns:a16="http://schemas.microsoft.com/office/drawing/2014/main" id="{689F4F57-5002-4CAD-B32D-7E57DE348B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021"/>
            <a:ext cx="12192000" cy="6995884"/>
          </a:xfrm>
          <a:prstGeom prst="rect">
            <a:avLst/>
          </a:prstGeom>
        </p:spPr>
      </p:pic>
      <p:sp>
        <p:nvSpPr>
          <p:cNvPr id="5" name="Rectángulo 4">
            <a:extLst>
              <a:ext uri="{FF2B5EF4-FFF2-40B4-BE49-F238E27FC236}">
                <a16:creationId xmlns="" xmlns:a16="http://schemas.microsoft.com/office/drawing/2014/main" id="{BD912FAD-04CC-5471-43B2-E9A0477A65C7}"/>
              </a:ext>
            </a:extLst>
          </p:cNvPr>
          <p:cNvSpPr/>
          <p:nvPr/>
        </p:nvSpPr>
        <p:spPr>
          <a:xfrm>
            <a:off x="-37968" y="1021477"/>
            <a:ext cx="2308557" cy="344986"/>
          </a:xfrm>
          <a:prstGeom prst="rect">
            <a:avLst/>
          </a:prstGeom>
          <a:solidFill>
            <a:srgbClr val="0010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Rectángulo 10">
            <a:extLst>
              <a:ext uri="{FF2B5EF4-FFF2-40B4-BE49-F238E27FC236}">
                <a16:creationId xmlns="" xmlns:a16="http://schemas.microsoft.com/office/drawing/2014/main" id="{75F4EA20-2EA8-4E95-B7A6-45DDA26DAEBB}"/>
              </a:ext>
            </a:extLst>
          </p:cNvPr>
          <p:cNvSpPr/>
          <p:nvPr/>
        </p:nvSpPr>
        <p:spPr>
          <a:xfrm>
            <a:off x="358319" y="1021477"/>
            <a:ext cx="5488299" cy="2062103"/>
          </a:xfrm>
          <a:prstGeom prst="rect">
            <a:avLst/>
          </a:prstGeom>
          <a:noFill/>
        </p:spPr>
        <p:txBody>
          <a:bodyPr wrap="square" lIns="91440" tIns="45720" rIns="91440" bIns="45720">
            <a:spAutoFit/>
          </a:bodyPr>
          <a:lstStyle/>
          <a:p>
            <a:pPr algn="just"/>
            <a:r>
              <a:rPr lang="es-EC" sz="1600" b="1" dirty="0">
                <a:solidFill>
                  <a:schemeClr val="bg1"/>
                </a:solidFill>
                <a:latin typeface="Century Gothic" panose="020B0502020202020204" pitchFamily="34" charset="0"/>
              </a:rPr>
              <a:t>COMPROMISO 1: </a:t>
            </a:r>
          </a:p>
          <a:p>
            <a:pPr algn="just"/>
            <a:endParaRPr lang="es-EC" sz="1600" b="1" dirty="0">
              <a:solidFill>
                <a:schemeClr val="bg1"/>
              </a:solidFill>
              <a:latin typeface="Century Gothic" panose="020B0502020202020204" pitchFamily="34" charset="0"/>
            </a:endParaRPr>
          </a:p>
          <a:p>
            <a:pPr algn="ctr"/>
            <a:r>
              <a:rPr lang="es-EC" sz="1550" u="sng" dirty="0">
                <a:latin typeface="Century Gothic" panose="020B0502020202020204" pitchFamily="34" charset="0"/>
              </a:rPr>
              <a:t> Asamblea local ciudadana</a:t>
            </a:r>
            <a:r>
              <a:rPr lang="es-EC" sz="1550" b="1" dirty="0">
                <a:latin typeface="Century Gothic" panose="020B0502020202020204" pitchFamily="34" charset="0"/>
              </a:rPr>
              <a:t> </a:t>
            </a:r>
          </a:p>
          <a:p>
            <a:pPr algn="ctr"/>
            <a:endParaRPr lang="es-EC" sz="1550" u="sng" dirty="0">
              <a:latin typeface="Century Gothic" panose="020B0502020202020204" pitchFamily="34" charset="0"/>
            </a:endParaRPr>
          </a:p>
          <a:p>
            <a:pPr algn="just"/>
            <a:r>
              <a:rPr lang="es-MX" sz="1550" i="1" dirty="0">
                <a:latin typeface="Century Gothic" panose="020B0502020202020204" pitchFamily="34" charset="0"/>
              </a:rPr>
              <a:t>Elaborar Indicadores de Gestión que tengan evaluaciones periódicas trimestrales y que contengan metodología de cálculo y medios de verificación de los indicadores</a:t>
            </a:r>
            <a:endParaRPr lang="es-ES" sz="1550" b="0" cap="none" spc="0" dirty="0">
              <a:ln w="0"/>
              <a:effectLst>
                <a:outerShdw blurRad="38100" dist="19050" dir="2700000" algn="tl" rotWithShape="0">
                  <a:schemeClr val="dk1">
                    <a:alpha val="40000"/>
                  </a:schemeClr>
                </a:outerShdw>
              </a:effectLst>
              <a:latin typeface="Century Gothic" panose="020B0502020202020204" pitchFamily="34" charset="0"/>
            </a:endParaRPr>
          </a:p>
        </p:txBody>
      </p:sp>
      <p:sp>
        <p:nvSpPr>
          <p:cNvPr id="12" name="Rectángulo 11">
            <a:extLst>
              <a:ext uri="{FF2B5EF4-FFF2-40B4-BE49-F238E27FC236}">
                <a16:creationId xmlns="" xmlns:a16="http://schemas.microsoft.com/office/drawing/2014/main" id="{7348EB52-CC76-4A79-8FD1-8F0F23CA219B}"/>
              </a:ext>
            </a:extLst>
          </p:cNvPr>
          <p:cNvSpPr/>
          <p:nvPr/>
        </p:nvSpPr>
        <p:spPr>
          <a:xfrm>
            <a:off x="358319" y="3083580"/>
            <a:ext cx="5488299" cy="3046988"/>
          </a:xfrm>
          <a:prstGeom prst="rect">
            <a:avLst/>
          </a:prstGeom>
          <a:noFill/>
        </p:spPr>
        <p:txBody>
          <a:bodyPr wrap="square" lIns="91440" tIns="45720" rIns="91440" bIns="45720">
            <a:spAutoFit/>
          </a:bodyPr>
          <a:lstStyle/>
          <a:p>
            <a:pPr algn="just"/>
            <a:r>
              <a:rPr lang="es-EC" sz="1550" b="1" dirty="0">
                <a:latin typeface="Century Gothic" panose="020B0502020202020204" pitchFamily="34" charset="0"/>
              </a:rPr>
              <a:t>RESPUESTA: </a:t>
            </a:r>
            <a:endParaRPr lang="es-EC" sz="1550" dirty="0">
              <a:latin typeface="Century Gothic" panose="020B0502020202020204" pitchFamily="34" charset="0"/>
            </a:endParaRPr>
          </a:p>
          <a:p>
            <a:pPr algn="just"/>
            <a:r>
              <a:rPr lang="es-MX" sz="1550" dirty="0">
                <a:latin typeface="Century Gothic" panose="020B0502020202020204" pitchFamily="34" charset="0"/>
              </a:rPr>
              <a:t>Se implementaron mecanismos de medición en el área comercial y en la Dirección Financiera de acuerdo con los informes de cumplimiento trimestrales en donde se incluye: recaudación, saldos, conexiones nuevas, consumos de agua registrado, pérdidas de agua y recuperación de cartera vencida. La dirección financiera entregó el informe de liquidación presupuestaria 2023, en el que se reflejan los resultados de la ejecución y liquidación del presupuesto del año fiscal. </a:t>
            </a:r>
            <a:endParaRPr lang="es-EC" sz="1550" dirty="0">
              <a:latin typeface="Century Gothic" panose="020B0502020202020204" pitchFamily="34" charset="0"/>
            </a:endParaRPr>
          </a:p>
          <a:p>
            <a:pPr algn="just"/>
            <a:endParaRPr lang="es-ES" sz="1600" b="0" cap="none" spc="0" dirty="0">
              <a:ln w="0"/>
              <a:effectLst>
                <a:outerShdw blurRad="38100" dist="19050" dir="2700000" algn="tl" rotWithShape="0">
                  <a:schemeClr val="dk1">
                    <a:alpha val="40000"/>
                  </a:schemeClr>
                </a:outerShdw>
              </a:effectLst>
              <a:latin typeface="Century Gothic" panose="020B0502020202020204" pitchFamily="34" charset="0"/>
            </a:endParaRPr>
          </a:p>
        </p:txBody>
      </p:sp>
      <p:pic>
        <p:nvPicPr>
          <p:cNvPr id="20" name="Imagen 19">
            <a:extLst>
              <a:ext uri="{FF2B5EF4-FFF2-40B4-BE49-F238E27FC236}">
                <a16:creationId xmlns="" xmlns:a16="http://schemas.microsoft.com/office/drawing/2014/main" id="{56631E94-6A5F-4308-BE61-9980867E437D}"/>
              </a:ext>
            </a:extLst>
          </p:cNvPr>
          <p:cNvPicPr>
            <a:picLocks noChangeAspect="1"/>
          </p:cNvPicPr>
          <p:nvPr/>
        </p:nvPicPr>
        <p:blipFill>
          <a:blip r:embed="rId3"/>
          <a:stretch>
            <a:fillRect/>
          </a:stretch>
        </p:blipFill>
        <p:spPr>
          <a:xfrm>
            <a:off x="6096000" y="12021"/>
            <a:ext cx="6058032" cy="3687143"/>
          </a:xfrm>
          <a:prstGeom prst="rect">
            <a:avLst/>
          </a:prstGeom>
        </p:spPr>
      </p:pic>
      <p:pic>
        <p:nvPicPr>
          <p:cNvPr id="21" name="Imagen 20">
            <a:extLst>
              <a:ext uri="{FF2B5EF4-FFF2-40B4-BE49-F238E27FC236}">
                <a16:creationId xmlns="" xmlns:a16="http://schemas.microsoft.com/office/drawing/2014/main" id="{1DA4FD2B-DEC5-43FF-8CAD-04E6BB307F95}"/>
              </a:ext>
            </a:extLst>
          </p:cNvPr>
          <p:cNvPicPr>
            <a:picLocks noChangeAspect="1"/>
          </p:cNvPicPr>
          <p:nvPr/>
        </p:nvPicPr>
        <p:blipFill>
          <a:blip r:embed="rId4"/>
          <a:stretch>
            <a:fillRect/>
          </a:stretch>
        </p:blipFill>
        <p:spPr>
          <a:xfrm>
            <a:off x="6096000" y="3519617"/>
            <a:ext cx="6058032" cy="3508898"/>
          </a:xfrm>
          <a:prstGeom prst="rect">
            <a:avLst/>
          </a:prstGeom>
        </p:spPr>
      </p:pic>
      <p:pic>
        <p:nvPicPr>
          <p:cNvPr id="22" name="Gráfico 21" descr="Presentación con gráfico circular con relleno sólido">
            <a:extLst>
              <a:ext uri="{FF2B5EF4-FFF2-40B4-BE49-F238E27FC236}">
                <a16:creationId xmlns="" xmlns:a16="http://schemas.microsoft.com/office/drawing/2014/main" id="{4391C846-ECE1-4CCC-B718-AD1BCAA9B7E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2270589" y="5610192"/>
            <a:ext cx="1389059" cy="1389059"/>
          </a:xfrm>
          <a:prstGeom prst="rect">
            <a:avLst/>
          </a:prstGeom>
        </p:spPr>
      </p:pic>
      <p:pic>
        <p:nvPicPr>
          <p:cNvPr id="4" name="Imagen 3">
            <a:extLst>
              <a:ext uri="{FF2B5EF4-FFF2-40B4-BE49-F238E27FC236}">
                <a16:creationId xmlns="" xmlns:a16="http://schemas.microsoft.com/office/drawing/2014/main" id="{904F5B8C-9096-2E84-A8C1-7F9FCC5509A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8188" y="144140"/>
            <a:ext cx="1125091" cy="809645"/>
          </a:xfrm>
          <a:prstGeom prst="rect">
            <a:avLst/>
          </a:prstGeom>
        </p:spPr>
      </p:pic>
    </p:spTree>
    <p:extLst>
      <p:ext uri="{BB962C8B-B14F-4D97-AF65-F5344CB8AC3E}">
        <p14:creationId xmlns:p14="http://schemas.microsoft.com/office/powerpoint/2010/main" val="16461417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a:extLst>
              <a:ext uri="{FF2B5EF4-FFF2-40B4-BE49-F238E27FC236}">
                <a16:creationId xmlns="" xmlns:a16="http://schemas.microsoft.com/office/drawing/2014/main" id="{84AC9288-93CE-46EB-8164-4D075A0AED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021"/>
            <a:ext cx="12192000" cy="6995884"/>
          </a:xfrm>
          <a:prstGeom prst="rect">
            <a:avLst/>
          </a:prstGeom>
        </p:spPr>
      </p:pic>
      <p:sp>
        <p:nvSpPr>
          <p:cNvPr id="3" name="Rectángulo 2">
            <a:extLst>
              <a:ext uri="{FF2B5EF4-FFF2-40B4-BE49-F238E27FC236}">
                <a16:creationId xmlns="" xmlns:a16="http://schemas.microsoft.com/office/drawing/2014/main" id="{43D10EE7-FE0F-2FB1-55A1-0ADD42C848FE}"/>
              </a:ext>
            </a:extLst>
          </p:cNvPr>
          <p:cNvSpPr/>
          <p:nvPr/>
        </p:nvSpPr>
        <p:spPr>
          <a:xfrm>
            <a:off x="0" y="1169753"/>
            <a:ext cx="2280863" cy="299451"/>
          </a:xfrm>
          <a:prstGeom prst="rect">
            <a:avLst/>
          </a:prstGeom>
          <a:solidFill>
            <a:srgbClr val="0010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Rectángulo 9">
            <a:extLst>
              <a:ext uri="{FF2B5EF4-FFF2-40B4-BE49-F238E27FC236}">
                <a16:creationId xmlns="" xmlns:a16="http://schemas.microsoft.com/office/drawing/2014/main" id="{56ADD797-64D4-4098-A58B-2D05784BCA3F}"/>
              </a:ext>
            </a:extLst>
          </p:cNvPr>
          <p:cNvSpPr/>
          <p:nvPr/>
        </p:nvSpPr>
        <p:spPr>
          <a:xfrm>
            <a:off x="374648" y="1169753"/>
            <a:ext cx="5458113" cy="2062103"/>
          </a:xfrm>
          <a:prstGeom prst="rect">
            <a:avLst/>
          </a:prstGeom>
          <a:noFill/>
        </p:spPr>
        <p:txBody>
          <a:bodyPr wrap="square" lIns="91440" tIns="45720" rIns="91440" bIns="45720">
            <a:spAutoFit/>
          </a:bodyPr>
          <a:lstStyle/>
          <a:p>
            <a:r>
              <a:rPr lang="es-EC" sz="1600" b="1" dirty="0">
                <a:solidFill>
                  <a:schemeClr val="bg1"/>
                </a:solidFill>
                <a:latin typeface="Century Gothic" panose="020B0502020202020204" pitchFamily="34" charset="0"/>
              </a:rPr>
              <a:t>COMPROMISO 2:</a:t>
            </a:r>
          </a:p>
          <a:p>
            <a:endParaRPr lang="es-EC" sz="1600" b="1" dirty="0">
              <a:solidFill>
                <a:schemeClr val="bg1"/>
              </a:solidFill>
              <a:latin typeface="Century Gothic" panose="020B0502020202020204" pitchFamily="34" charset="0"/>
            </a:endParaRPr>
          </a:p>
          <a:p>
            <a:pPr algn="ctr"/>
            <a:r>
              <a:rPr lang="es-EC" sz="1600" u="sng" dirty="0">
                <a:latin typeface="Century Gothic" panose="020B0502020202020204" pitchFamily="34" charset="0"/>
              </a:rPr>
              <a:t>Asamblea local ciudadana</a:t>
            </a:r>
          </a:p>
          <a:p>
            <a:pPr algn="ctr"/>
            <a:r>
              <a:rPr lang="es-EC" sz="1600" b="1" dirty="0">
                <a:latin typeface="Century Gothic" panose="020B0502020202020204" pitchFamily="34" charset="0"/>
              </a:rPr>
              <a:t>  </a:t>
            </a:r>
            <a:endParaRPr lang="es-EC" sz="1600" dirty="0">
              <a:latin typeface="Century Gothic" panose="020B0502020202020204" pitchFamily="34" charset="0"/>
            </a:endParaRPr>
          </a:p>
          <a:p>
            <a:pPr algn="just"/>
            <a:r>
              <a:rPr lang="es-MX" sz="1600" i="1" dirty="0">
                <a:latin typeface="Century Gothic" panose="020B0502020202020204" pitchFamily="34" charset="0"/>
              </a:rPr>
              <a:t>Evaluación trimestral de los procesos de contratación pública para garantizar la calidad de la inversión.</a:t>
            </a:r>
            <a:endParaRPr lang="es-EC" sz="1600" i="1" dirty="0">
              <a:latin typeface="Century Gothic" panose="020B0502020202020204" pitchFamily="34" charset="0"/>
            </a:endParaRPr>
          </a:p>
          <a:p>
            <a:pPr algn="just"/>
            <a:endParaRPr lang="es-ES" sz="1600" b="0" cap="none" spc="0" dirty="0">
              <a:ln w="0"/>
              <a:effectLst>
                <a:outerShdw blurRad="38100" dist="19050" dir="2700000" algn="tl" rotWithShape="0">
                  <a:schemeClr val="dk1">
                    <a:alpha val="40000"/>
                  </a:schemeClr>
                </a:outerShdw>
              </a:effectLst>
              <a:latin typeface="Century Gothic" panose="020B0502020202020204" pitchFamily="34" charset="0"/>
            </a:endParaRPr>
          </a:p>
        </p:txBody>
      </p:sp>
      <p:sp>
        <p:nvSpPr>
          <p:cNvPr id="11" name="Rectángulo 10">
            <a:extLst>
              <a:ext uri="{FF2B5EF4-FFF2-40B4-BE49-F238E27FC236}">
                <a16:creationId xmlns="" xmlns:a16="http://schemas.microsoft.com/office/drawing/2014/main" id="{D8878C53-D93D-44CA-9FE6-30E7CDEDFEEA}"/>
              </a:ext>
            </a:extLst>
          </p:cNvPr>
          <p:cNvSpPr/>
          <p:nvPr/>
        </p:nvSpPr>
        <p:spPr>
          <a:xfrm>
            <a:off x="374646" y="3100318"/>
            <a:ext cx="5458113" cy="1569660"/>
          </a:xfrm>
          <a:prstGeom prst="rect">
            <a:avLst/>
          </a:prstGeom>
          <a:noFill/>
        </p:spPr>
        <p:txBody>
          <a:bodyPr wrap="square" lIns="91440" tIns="45720" rIns="91440" bIns="45720">
            <a:spAutoFit/>
          </a:bodyPr>
          <a:lstStyle/>
          <a:p>
            <a:pPr algn="just"/>
            <a:r>
              <a:rPr lang="es-EC" sz="1600" b="1" dirty="0">
                <a:latin typeface="Century Gothic" panose="020B0502020202020204" pitchFamily="34" charset="0"/>
              </a:rPr>
              <a:t>RESPUESTA: </a:t>
            </a:r>
            <a:endParaRPr lang="es-EC" sz="1600" dirty="0">
              <a:latin typeface="Century Gothic" panose="020B0502020202020204" pitchFamily="34" charset="0"/>
            </a:endParaRPr>
          </a:p>
          <a:p>
            <a:pPr algn="just"/>
            <a:r>
              <a:rPr lang="es-MX" sz="1600" dirty="0">
                <a:ln w="0"/>
                <a:latin typeface="Century Gothic" panose="020B0502020202020204" pitchFamily="34" charset="0"/>
              </a:rPr>
              <a:t>El área de compras públicas realiza la entrega de informes trimestrales de los procesos de contratación pública a Gerencia, los mismos que son presentados al Directorio de la EMAPASR para revisar la evaluación de los niveles de cumplimiento.</a:t>
            </a:r>
            <a:endParaRPr lang="es-ES" sz="1600" cap="none" spc="0" dirty="0">
              <a:ln w="0"/>
              <a:latin typeface="Century Gothic" panose="020B0502020202020204" pitchFamily="34" charset="0"/>
            </a:endParaRPr>
          </a:p>
        </p:txBody>
      </p:sp>
      <p:graphicFrame>
        <p:nvGraphicFramePr>
          <p:cNvPr id="12" name="Objeto 11">
            <a:extLst>
              <a:ext uri="{FF2B5EF4-FFF2-40B4-BE49-F238E27FC236}">
                <a16:creationId xmlns="" xmlns:a16="http://schemas.microsoft.com/office/drawing/2014/main" id="{94011729-96BF-4C4F-ABB8-18DCD3E659A1}"/>
              </a:ext>
            </a:extLst>
          </p:cNvPr>
          <p:cNvGraphicFramePr>
            <a:graphicFrameLocks noChangeAspect="1"/>
          </p:cNvGraphicFramePr>
          <p:nvPr/>
        </p:nvGraphicFramePr>
        <p:xfrm>
          <a:off x="6096000" y="21638"/>
          <a:ext cx="6095998" cy="3325535"/>
        </p:xfrm>
        <a:graphic>
          <a:graphicData uri="http://schemas.openxmlformats.org/presentationml/2006/ole">
            <mc:AlternateContent xmlns:mc="http://schemas.openxmlformats.org/markup-compatibility/2006">
              <mc:Choice xmlns:v="urn:schemas-microsoft-com:vml" Requires="v">
                <p:oleObj spid="_x0000_s2076" name="Worksheet" r:id="rId4" imgW="12353928" imgH="7181936" progId="Excel.Sheet.12">
                  <p:embed/>
                </p:oleObj>
              </mc:Choice>
              <mc:Fallback>
                <p:oleObj name="Worksheet" r:id="rId4" imgW="12353928" imgH="7181936" progId="Excel.Sheet.12">
                  <p:embed/>
                  <p:pic>
                    <p:nvPicPr>
                      <p:cNvPr id="12" name="Objeto 11">
                        <a:extLst>
                          <a:ext uri="{FF2B5EF4-FFF2-40B4-BE49-F238E27FC236}">
                            <a16:creationId xmlns="" xmlns:a16="http://schemas.microsoft.com/office/drawing/2014/main" id="{94011729-96BF-4C4F-ABB8-18DCD3E659A1}"/>
                          </a:ext>
                        </a:extLst>
                      </p:cNvPr>
                      <p:cNvPicPr/>
                      <p:nvPr/>
                    </p:nvPicPr>
                    <p:blipFill>
                      <a:blip r:embed="rId5"/>
                      <a:stretch>
                        <a:fillRect/>
                      </a:stretch>
                    </p:blipFill>
                    <p:spPr>
                      <a:xfrm>
                        <a:off x="6096000" y="21638"/>
                        <a:ext cx="6095998" cy="3325535"/>
                      </a:xfrm>
                      <a:prstGeom prst="rect">
                        <a:avLst/>
                      </a:prstGeom>
                    </p:spPr>
                  </p:pic>
                </p:oleObj>
              </mc:Fallback>
            </mc:AlternateContent>
          </a:graphicData>
        </a:graphic>
      </p:graphicFrame>
      <p:graphicFrame>
        <p:nvGraphicFramePr>
          <p:cNvPr id="14" name="Objeto 13">
            <a:extLst>
              <a:ext uri="{FF2B5EF4-FFF2-40B4-BE49-F238E27FC236}">
                <a16:creationId xmlns="" xmlns:a16="http://schemas.microsoft.com/office/drawing/2014/main" id="{34B48E17-5ACD-48F9-9778-0163AB33A53D}"/>
              </a:ext>
            </a:extLst>
          </p:cNvPr>
          <p:cNvGraphicFramePr>
            <a:graphicFrameLocks noChangeAspect="1"/>
          </p:cNvGraphicFramePr>
          <p:nvPr/>
        </p:nvGraphicFramePr>
        <p:xfrm>
          <a:off x="6095999" y="3347173"/>
          <a:ext cx="6095999" cy="3554819"/>
        </p:xfrm>
        <a:graphic>
          <a:graphicData uri="http://schemas.openxmlformats.org/presentationml/2006/ole">
            <mc:AlternateContent xmlns:mc="http://schemas.openxmlformats.org/markup-compatibility/2006">
              <mc:Choice xmlns:v="urn:schemas-microsoft-com:vml" Requires="v">
                <p:oleObj spid="_x0000_s2077" name="Worksheet" r:id="rId6" imgW="13801657" imgH="8362864" progId="Excel.Sheet.12">
                  <p:embed/>
                </p:oleObj>
              </mc:Choice>
              <mc:Fallback>
                <p:oleObj name="Worksheet" r:id="rId6" imgW="13801657" imgH="8362864" progId="Excel.Sheet.12">
                  <p:embed/>
                  <p:pic>
                    <p:nvPicPr>
                      <p:cNvPr id="14" name="Objeto 13">
                        <a:extLst>
                          <a:ext uri="{FF2B5EF4-FFF2-40B4-BE49-F238E27FC236}">
                            <a16:creationId xmlns="" xmlns:a16="http://schemas.microsoft.com/office/drawing/2014/main" id="{34B48E17-5ACD-48F9-9778-0163AB33A53D}"/>
                          </a:ext>
                        </a:extLst>
                      </p:cNvPr>
                      <p:cNvPicPr/>
                      <p:nvPr/>
                    </p:nvPicPr>
                    <p:blipFill>
                      <a:blip r:embed="rId7"/>
                      <a:stretch>
                        <a:fillRect/>
                      </a:stretch>
                    </p:blipFill>
                    <p:spPr>
                      <a:xfrm>
                        <a:off x="6095999" y="3347173"/>
                        <a:ext cx="6095999" cy="3554819"/>
                      </a:xfrm>
                      <a:prstGeom prst="rect">
                        <a:avLst/>
                      </a:prstGeom>
                    </p:spPr>
                  </p:pic>
                </p:oleObj>
              </mc:Fallback>
            </mc:AlternateContent>
          </a:graphicData>
        </a:graphic>
      </p:graphicFrame>
      <p:pic>
        <p:nvPicPr>
          <p:cNvPr id="16" name="Gráfico 15" descr="Documento con relleno sólido">
            <a:extLst>
              <a:ext uri="{FF2B5EF4-FFF2-40B4-BE49-F238E27FC236}">
                <a16:creationId xmlns="" xmlns:a16="http://schemas.microsoft.com/office/drawing/2014/main" id="{39C5186A-F0CD-4BFD-81FD-F39D3578D67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2119011" y="4862970"/>
            <a:ext cx="1442044" cy="1442044"/>
          </a:xfrm>
          <a:prstGeom prst="rect">
            <a:avLst/>
          </a:prstGeom>
        </p:spPr>
      </p:pic>
      <p:pic>
        <p:nvPicPr>
          <p:cNvPr id="2" name="Imagen 1">
            <a:extLst>
              <a:ext uri="{FF2B5EF4-FFF2-40B4-BE49-F238E27FC236}">
                <a16:creationId xmlns="" xmlns:a16="http://schemas.microsoft.com/office/drawing/2014/main" id="{012E190D-998B-B8A8-9745-EAABAE58F03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28188" y="144140"/>
            <a:ext cx="1125091" cy="809645"/>
          </a:xfrm>
          <a:prstGeom prst="rect">
            <a:avLst/>
          </a:prstGeom>
        </p:spPr>
      </p:pic>
    </p:spTree>
    <p:extLst>
      <p:ext uri="{BB962C8B-B14F-4D97-AF65-F5344CB8AC3E}">
        <p14:creationId xmlns:p14="http://schemas.microsoft.com/office/powerpoint/2010/main" val="27594452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a:extLst>
              <a:ext uri="{FF2B5EF4-FFF2-40B4-BE49-F238E27FC236}">
                <a16:creationId xmlns="" xmlns:a16="http://schemas.microsoft.com/office/drawing/2014/main" id="{ED4EA32A-015F-45CB-AFCE-ABEDE7A5CA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021"/>
            <a:ext cx="12192000" cy="6995884"/>
          </a:xfrm>
          <a:prstGeom prst="rect">
            <a:avLst/>
          </a:prstGeom>
        </p:spPr>
      </p:pic>
      <p:sp>
        <p:nvSpPr>
          <p:cNvPr id="3" name="Rectángulo 2">
            <a:extLst>
              <a:ext uri="{FF2B5EF4-FFF2-40B4-BE49-F238E27FC236}">
                <a16:creationId xmlns="" xmlns:a16="http://schemas.microsoft.com/office/drawing/2014/main" id="{83EB7918-FF27-B37F-D9BC-EDECE0115353}"/>
              </a:ext>
            </a:extLst>
          </p:cNvPr>
          <p:cNvSpPr/>
          <p:nvPr/>
        </p:nvSpPr>
        <p:spPr>
          <a:xfrm>
            <a:off x="-13517" y="1085904"/>
            <a:ext cx="2212187" cy="383300"/>
          </a:xfrm>
          <a:prstGeom prst="rect">
            <a:avLst/>
          </a:prstGeom>
          <a:solidFill>
            <a:srgbClr val="0010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Rectángulo 7">
            <a:extLst>
              <a:ext uri="{FF2B5EF4-FFF2-40B4-BE49-F238E27FC236}">
                <a16:creationId xmlns="" xmlns:a16="http://schemas.microsoft.com/office/drawing/2014/main" id="{EF4496E2-6895-47BF-BBE5-CBDADF5AC52F}"/>
              </a:ext>
            </a:extLst>
          </p:cNvPr>
          <p:cNvSpPr/>
          <p:nvPr/>
        </p:nvSpPr>
        <p:spPr>
          <a:xfrm>
            <a:off x="317498" y="1126478"/>
            <a:ext cx="5517245" cy="1815882"/>
          </a:xfrm>
          <a:prstGeom prst="rect">
            <a:avLst/>
          </a:prstGeom>
          <a:noFill/>
        </p:spPr>
        <p:txBody>
          <a:bodyPr wrap="square" lIns="91440" tIns="45720" rIns="91440" bIns="45720">
            <a:spAutoFit/>
          </a:bodyPr>
          <a:lstStyle/>
          <a:p>
            <a:r>
              <a:rPr lang="es-EC" sz="1600" b="1" dirty="0">
                <a:solidFill>
                  <a:schemeClr val="bg1"/>
                </a:solidFill>
                <a:latin typeface="Century Gothic" panose="020B0502020202020204" pitchFamily="34" charset="0"/>
              </a:rPr>
              <a:t>COMPROMISO 3: </a:t>
            </a:r>
          </a:p>
          <a:p>
            <a:endParaRPr lang="es-EC" sz="1600" b="1" dirty="0">
              <a:latin typeface="Century Gothic" panose="020B0502020202020204" pitchFamily="34" charset="0"/>
            </a:endParaRPr>
          </a:p>
          <a:p>
            <a:pPr algn="ctr"/>
            <a:r>
              <a:rPr lang="es-EC" sz="1600" u="sng" dirty="0">
                <a:latin typeface="Century Gothic" panose="020B0502020202020204" pitchFamily="34" charset="0"/>
              </a:rPr>
              <a:t>Asamblea local ciudadana</a:t>
            </a:r>
            <a:r>
              <a:rPr lang="es-EC" sz="1600" b="1" dirty="0">
                <a:latin typeface="Century Gothic" panose="020B0502020202020204" pitchFamily="34" charset="0"/>
              </a:rPr>
              <a:t> </a:t>
            </a:r>
          </a:p>
          <a:p>
            <a:pPr algn="ctr"/>
            <a:endParaRPr lang="es-EC" sz="1600" dirty="0">
              <a:latin typeface="Century Gothic" panose="020B0502020202020204" pitchFamily="34" charset="0"/>
            </a:endParaRPr>
          </a:p>
          <a:p>
            <a:pPr algn="just"/>
            <a:r>
              <a:rPr lang="es-MX" sz="1600" i="1" dirty="0">
                <a:latin typeface="Century Gothic" panose="020B0502020202020204" pitchFamily="34" charset="0"/>
              </a:rPr>
              <a:t>Qué en el tercer trimestre de 2023 se realicen los trabajos de Zonificación Específica de las ACMUS.</a:t>
            </a:r>
            <a:endParaRPr lang="es-EC" sz="1600" i="1" dirty="0">
              <a:latin typeface="Century Gothic" panose="020B0502020202020204" pitchFamily="34" charset="0"/>
            </a:endParaRPr>
          </a:p>
          <a:p>
            <a:pPr algn="just"/>
            <a:endParaRPr lang="es-ES" sz="1600" b="0" cap="none" spc="0" dirty="0">
              <a:ln w="0"/>
              <a:effectLst>
                <a:outerShdw blurRad="38100" dist="19050" dir="2700000" algn="tl" rotWithShape="0">
                  <a:schemeClr val="dk1">
                    <a:alpha val="40000"/>
                  </a:schemeClr>
                </a:outerShdw>
              </a:effectLst>
              <a:latin typeface="Century Gothic" panose="020B0502020202020204" pitchFamily="34" charset="0"/>
            </a:endParaRPr>
          </a:p>
        </p:txBody>
      </p:sp>
      <p:sp>
        <p:nvSpPr>
          <p:cNvPr id="9" name="Rectángulo 8">
            <a:extLst>
              <a:ext uri="{FF2B5EF4-FFF2-40B4-BE49-F238E27FC236}">
                <a16:creationId xmlns="" xmlns:a16="http://schemas.microsoft.com/office/drawing/2014/main" id="{EE294222-16AF-4E89-BA5F-B843D517467D}"/>
              </a:ext>
            </a:extLst>
          </p:cNvPr>
          <p:cNvSpPr/>
          <p:nvPr/>
        </p:nvSpPr>
        <p:spPr>
          <a:xfrm>
            <a:off x="317497" y="2738308"/>
            <a:ext cx="5517246" cy="4278094"/>
          </a:xfrm>
          <a:prstGeom prst="rect">
            <a:avLst/>
          </a:prstGeom>
          <a:noFill/>
        </p:spPr>
        <p:txBody>
          <a:bodyPr wrap="square" lIns="91440" tIns="45720" rIns="91440" bIns="45720">
            <a:spAutoFit/>
          </a:bodyPr>
          <a:lstStyle/>
          <a:p>
            <a:pPr algn="just"/>
            <a:endParaRPr lang="es-MX" sz="1600" dirty="0">
              <a:latin typeface="Century Gothic" panose="020B0502020202020204" pitchFamily="34" charset="0"/>
            </a:endParaRPr>
          </a:p>
          <a:p>
            <a:pPr algn="just"/>
            <a:r>
              <a:rPr lang="es-EC" sz="1600" b="1" dirty="0">
                <a:latin typeface="Century Gothic" panose="020B0502020202020204" pitchFamily="34" charset="0"/>
              </a:rPr>
              <a:t>RESPUESTA: </a:t>
            </a:r>
            <a:endParaRPr lang="es-MX" sz="1600" dirty="0">
              <a:latin typeface="Century Gothic" panose="020B0502020202020204" pitchFamily="34" charset="0"/>
            </a:endParaRPr>
          </a:p>
          <a:p>
            <a:pPr algn="just"/>
            <a:r>
              <a:rPr lang="es-MX" sz="1600" dirty="0">
                <a:latin typeface="Century Gothic" panose="020B0502020202020204" pitchFamily="34" charset="0"/>
              </a:rPr>
              <a:t>En el segundo semestre del año 2023 se conformó el comité de cogestión, en el cual se presentaron y fueron aprobados tres proyectos para la implementación de actividades de cumplimiento de la ordenanza ACMUS, uno de los proyectos fue la fabricación e instalación de letreros informativos para identificar cada uno de los bloques que están contemplados en el área delimitada como ACMUS; sin embargo, debido a un comunicado del Tesoro Nacional en la cual se indica que no se podrá crear la cuenta especial para la EMAPASR-EP ya que en la ordenanza no se establece con claridad los valores a transferir por parte del GAD Municipal de Santa Rosa a la EMAPASR-EP.</a:t>
            </a:r>
            <a:endParaRPr lang="es-EC" sz="1600" dirty="0">
              <a:latin typeface="Century Gothic" panose="020B0502020202020204" pitchFamily="34" charset="0"/>
            </a:endParaRPr>
          </a:p>
          <a:p>
            <a:pPr algn="just"/>
            <a:endParaRPr lang="es-ES" sz="1600" b="0" cap="none" spc="0" dirty="0">
              <a:ln w="0"/>
              <a:effectLst>
                <a:outerShdw blurRad="38100" dist="19050" dir="2700000" algn="tl" rotWithShape="0">
                  <a:schemeClr val="dk1">
                    <a:alpha val="40000"/>
                  </a:schemeClr>
                </a:outerShdw>
              </a:effectLst>
              <a:latin typeface="Century Gothic" panose="020B0502020202020204" pitchFamily="34" charset="0"/>
            </a:endParaRPr>
          </a:p>
        </p:txBody>
      </p:sp>
      <p:pic>
        <p:nvPicPr>
          <p:cNvPr id="13" name="Imagen 12">
            <a:extLst>
              <a:ext uri="{FF2B5EF4-FFF2-40B4-BE49-F238E27FC236}">
                <a16:creationId xmlns="" xmlns:a16="http://schemas.microsoft.com/office/drawing/2014/main" id="{90B8B04D-8DF7-4F4A-912D-DC7EF35323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1"/>
            <a:ext cx="6082483" cy="3429000"/>
          </a:xfrm>
          <a:prstGeom prst="rect">
            <a:avLst/>
          </a:prstGeom>
        </p:spPr>
      </p:pic>
      <p:pic>
        <p:nvPicPr>
          <p:cNvPr id="15" name="Imagen 14">
            <a:extLst>
              <a:ext uri="{FF2B5EF4-FFF2-40B4-BE49-F238E27FC236}">
                <a16:creationId xmlns="" xmlns:a16="http://schemas.microsoft.com/office/drawing/2014/main" id="{BF2B582A-6DBA-4D34-8AE8-7B8E4FDA2B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3429000"/>
            <a:ext cx="6082483" cy="3429000"/>
          </a:xfrm>
          <a:prstGeom prst="rect">
            <a:avLst/>
          </a:prstGeom>
        </p:spPr>
      </p:pic>
      <p:pic>
        <p:nvPicPr>
          <p:cNvPr id="2" name="Imagen 1">
            <a:extLst>
              <a:ext uri="{FF2B5EF4-FFF2-40B4-BE49-F238E27FC236}">
                <a16:creationId xmlns="" xmlns:a16="http://schemas.microsoft.com/office/drawing/2014/main" id="{246715C3-42D0-6622-EB28-29926F7C74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8188" y="144140"/>
            <a:ext cx="1125091" cy="809645"/>
          </a:xfrm>
          <a:prstGeom prst="rect">
            <a:avLst/>
          </a:prstGeom>
        </p:spPr>
      </p:pic>
    </p:spTree>
    <p:extLst>
      <p:ext uri="{BB962C8B-B14F-4D97-AF65-F5344CB8AC3E}">
        <p14:creationId xmlns:p14="http://schemas.microsoft.com/office/powerpoint/2010/main" val="35042749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16">
            <a:extLst>
              <a:ext uri="{FF2B5EF4-FFF2-40B4-BE49-F238E27FC236}">
                <a16:creationId xmlns="" xmlns:a16="http://schemas.microsoft.com/office/drawing/2014/main" id="{B74B9663-DD20-40B0-8A8B-4225AE2181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021"/>
            <a:ext cx="12192000" cy="6995884"/>
          </a:xfrm>
          <a:prstGeom prst="rect">
            <a:avLst/>
          </a:prstGeom>
        </p:spPr>
      </p:pic>
      <p:sp>
        <p:nvSpPr>
          <p:cNvPr id="3" name="Rectángulo 2">
            <a:extLst>
              <a:ext uri="{FF2B5EF4-FFF2-40B4-BE49-F238E27FC236}">
                <a16:creationId xmlns="" xmlns:a16="http://schemas.microsoft.com/office/drawing/2014/main" id="{E7EC6EC5-FC62-3814-774E-66DC952A2D98}"/>
              </a:ext>
            </a:extLst>
          </p:cNvPr>
          <p:cNvSpPr/>
          <p:nvPr/>
        </p:nvSpPr>
        <p:spPr>
          <a:xfrm>
            <a:off x="0" y="1079472"/>
            <a:ext cx="2222726" cy="307539"/>
          </a:xfrm>
          <a:prstGeom prst="rect">
            <a:avLst/>
          </a:prstGeom>
          <a:solidFill>
            <a:srgbClr val="0010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Rectángulo 13">
            <a:extLst>
              <a:ext uri="{FF2B5EF4-FFF2-40B4-BE49-F238E27FC236}">
                <a16:creationId xmlns="" xmlns:a16="http://schemas.microsoft.com/office/drawing/2014/main" id="{F0C78315-C47D-48CC-822A-3A5BD98BF832}"/>
              </a:ext>
            </a:extLst>
          </p:cNvPr>
          <p:cNvSpPr/>
          <p:nvPr/>
        </p:nvSpPr>
        <p:spPr>
          <a:xfrm>
            <a:off x="6096000" y="0"/>
            <a:ext cx="6096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Rectángulo 7">
            <a:extLst>
              <a:ext uri="{FF2B5EF4-FFF2-40B4-BE49-F238E27FC236}">
                <a16:creationId xmlns="" xmlns:a16="http://schemas.microsoft.com/office/drawing/2014/main" id="{722508E2-7FFE-4B6A-ACD9-841378A33D32}"/>
              </a:ext>
            </a:extLst>
          </p:cNvPr>
          <p:cNvSpPr/>
          <p:nvPr/>
        </p:nvSpPr>
        <p:spPr>
          <a:xfrm>
            <a:off x="355599" y="1079472"/>
            <a:ext cx="5363030" cy="1815882"/>
          </a:xfrm>
          <a:prstGeom prst="rect">
            <a:avLst/>
          </a:prstGeom>
          <a:noFill/>
        </p:spPr>
        <p:txBody>
          <a:bodyPr wrap="square" lIns="91440" tIns="45720" rIns="91440" bIns="45720">
            <a:spAutoFit/>
          </a:bodyPr>
          <a:lstStyle/>
          <a:p>
            <a:r>
              <a:rPr lang="es-EC" sz="1600" b="1" dirty="0">
                <a:solidFill>
                  <a:schemeClr val="bg1"/>
                </a:solidFill>
                <a:latin typeface="Century Gothic" panose="020B0502020202020204" pitchFamily="34" charset="0"/>
              </a:rPr>
              <a:t>COMPROMISO 4: </a:t>
            </a:r>
          </a:p>
          <a:p>
            <a:endParaRPr lang="es-EC" sz="1600" b="1" dirty="0">
              <a:solidFill>
                <a:schemeClr val="bg1"/>
              </a:solidFill>
              <a:latin typeface="Century Gothic" panose="020B0502020202020204" pitchFamily="34" charset="0"/>
            </a:endParaRPr>
          </a:p>
          <a:p>
            <a:pPr algn="ctr"/>
            <a:r>
              <a:rPr lang="es-EC" sz="1600" u="sng" dirty="0">
                <a:latin typeface="Century Gothic" panose="020B0502020202020204" pitchFamily="34" charset="0"/>
              </a:rPr>
              <a:t>Asamblea local ciudadana</a:t>
            </a:r>
            <a:r>
              <a:rPr lang="es-EC" sz="1600" b="1" dirty="0">
                <a:latin typeface="Century Gothic" panose="020B0502020202020204" pitchFamily="34" charset="0"/>
              </a:rPr>
              <a:t> </a:t>
            </a:r>
          </a:p>
          <a:p>
            <a:pPr algn="ctr"/>
            <a:endParaRPr lang="es-EC" sz="1600" dirty="0">
              <a:latin typeface="Century Gothic" panose="020B0502020202020204" pitchFamily="34" charset="0"/>
            </a:endParaRPr>
          </a:p>
          <a:p>
            <a:pPr algn="just"/>
            <a:r>
              <a:rPr lang="es-MX" sz="1600" i="1" dirty="0">
                <a:latin typeface="Century Gothic" panose="020B0502020202020204" pitchFamily="34" charset="0"/>
              </a:rPr>
              <a:t>Qué en el tercer trimestre de 2023 se cree el Comité de Cogestión de las ACMUS. </a:t>
            </a:r>
            <a:endParaRPr lang="es-EC" sz="1600" i="1" dirty="0">
              <a:latin typeface="Century Gothic" panose="020B0502020202020204" pitchFamily="34" charset="0"/>
            </a:endParaRPr>
          </a:p>
          <a:p>
            <a:pPr algn="just"/>
            <a:endParaRPr lang="es-ES" sz="1600" b="0" cap="none" spc="0" dirty="0">
              <a:ln w="0"/>
              <a:effectLst>
                <a:outerShdw blurRad="38100" dist="19050" dir="2700000" algn="tl" rotWithShape="0">
                  <a:schemeClr val="dk1">
                    <a:alpha val="40000"/>
                  </a:schemeClr>
                </a:outerShdw>
              </a:effectLst>
              <a:latin typeface="Century Gothic" panose="020B0502020202020204" pitchFamily="34" charset="0"/>
            </a:endParaRPr>
          </a:p>
        </p:txBody>
      </p:sp>
      <p:sp>
        <p:nvSpPr>
          <p:cNvPr id="10" name="Rectángulo 9">
            <a:extLst>
              <a:ext uri="{FF2B5EF4-FFF2-40B4-BE49-F238E27FC236}">
                <a16:creationId xmlns="" xmlns:a16="http://schemas.microsoft.com/office/drawing/2014/main" id="{BA6D0FD1-DCA3-4B4D-AA57-F9CFAE86C14D}"/>
              </a:ext>
            </a:extLst>
          </p:cNvPr>
          <p:cNvSpPr/>
          <p:nvPr/>
        </p:nvSpPr>
        <p:spPr>
          <a:xfrm>
            <a:off x="353176" y="2868078"/>
            <a:ext cx="5363029" cy="2308324"/>
          </a:xfrm>
          <a:prstGeom prst="rect">
            <a:avLst/>
          </a:prstGeom>
          <a:noFill/>
        </p:spPr>
        <p:txBody>
          <a:bodyPr wrap="square" lIns="91440" tIns="45720" rIns="91440" bIns="45720">
            <a:spAutoFit/>
          </a:bodyPr>
          <a:lstStyle/>
          <a:p>
            <a:pPr algn="just"/>
            <a:r>
              <a:rPr lang="es-EC" sz="1600" b="1" dirty="0">
                <a:latin typeface="Century Gothic" panose="020B0502020202020204" pitchFamily="34" charset="0"/>
              </a:rPr>
              <a:t>RESPUESTA: </a:t>
            </a:r>
            <a:endParaRPr lang="es-MX" sz="1600" dirty="0">
              <a:latin typeface="Century Gothic" panose="020B0502020202020204" pitchFamily="34" charset="0"/>
            </a:endParaRPr>
          </a:p>
          <a:p>
            <a:pPr algn="just"/>
            <a:r>
              <a:rPr lang="es-MX" sz="1600" dirty="0">
                <a:latin typeface="Century Gothic" panose="020B0502020202020204" pitchFamily="34" charset="0"/>
              </a:rPr>
              <a:t>Con fecha 16 de agosto de 2023 se conformó el comité de congestión de acuerdo a lo que se estipula en la ordenanza de ACMUS, mediante Oficio No. 686-A-GADM-LV el alcalde del Cantón Sta. Rosa delega de forma permanente al Sr. Pedro Aragundi para que presida las reuniones del Comité de Cogestión, se adjuntan documentos de soporte. </a:t>
            </a:r>
            <a:endParaRPr lang="es-EC" sz="1600" dirty="0">
              <a:latin typeface="Century Gothic" panose="020B0502020202020204" pitchFamily="34" charset="0"/>
            </a:endParaRPr>
          </a:p>
          <a:p>
            <a:pPr algn="just"/>
            <a:endParaRPr lang="es-ES" sz="1600" b="0" cap="none" spc="0" dirty="0">
              <a:ln w="0"/>
              <a:effectLst>
                <a:outerShdw blurRad="38100" dist="19050" dir="2700000" algn="tl" rotWithShape="0">
                  <a:schemeClr val="dk1">
                    <a:alpha val="40000"/>
                  </a:schemeClr>
                </a:outerShdw>
              </a:effectLst>
              <a:latin typeface="Century Gothic" panose="020B0502020202020204" pitchFamily="34" charset="0"/>
            </a:endParaRPr>
          </a:p>
        </p:txBody>
      </p:sp>
      <p:pic>
        <p:nvPicPr>
          <p:cNvPr id="12" name="Imagen 11">
            <a:extLst>
              <a:ext uri="{FF2B5EF4-FFF2-40B4-BE49-F238E27FC236}">
                <a16:creationId xmlns="" xmlns:a16="http://schemas.microsoft.com/office/drawing/2014/main" id="{07F53A0A-7DE9-460D-89F3-DD413255AD43}"/>
              </a:ext>
            </a:extLst>
          </p:cNvPr>
          <p:cNvPicPr>
            <a:picLocks noChangeAspect="1"/>
          </p:cNvPicPr>
          <p:nvPr/>
        </p:nvPicPr>
        <p:blipFill>
          <a:blip r:embed="rId3"/>
          <a:stretch>
            <a:fillRect/>
          </a:stretch>
        </p:blipFill>
        <p:spPr>
          <a:xfrm>
            <a:off x="9105840" y="3469332"/>
            <a:ext cx="2997715" cy="3357230"/>
          </a:xfrm>
          <a:prstGeom prst="rect">
            <a:avLst/>
          </a:prstGeom>
        </p:spPr>
      </p:pic>
      <p:pic>
        <p:nvPicPr>
          <p:cNvPr id="15" name="Imagen 14">
            <a:extLst>
              <a:ext uri="{FF2B5EF4-FFF2-40B4-BE49-F238E27FC236}">
                <a16:creationId xmlns="" xmlns:a16="http://schemas.microsoft.com/office/drawing/2014/main" id="{0FF5276C-9B88-47B7-96C4-BB07F5615732}"/>
              </a:ext>
            </a:extLst>
          </p:cNvPr>
          <p:cNvPicPr>
            <a:picLocks noChangeAspect="1"/>
          </p:cNvPicPr>
          <p:nvPr/>
        </p:nvPicPr>
        <p:blipFill rotWithShape="1">
          <a:blip r:embed="rId4">
            <a:extLst>
              <a:ext uri="{28A0092B-C50C-407E-A947-70E740481C1C}">
                <a14:useLocalDpi xmlns:a14="http://schemas.microsoft.com/office/drawing/2010/main" val="0"/>
              </a:ext>
            </a:extLst>
          </a:blip>
          <a:srcRect b="43069"/>
          <a:stretch/>
        </p:blipFill>
        <p:spPr>
          <a:xfrm>
            <a:off x="6096000" y="-1"/>
            <a:ext cx="6096000" cy="3480167"/>
          </a:xfrm>
          <a:prstGeom prst="rect">
            <a:avLst/>
          </a:prstGeom>
        </p:spPr>
      </p:pic>
      <p:pic>
        <p:nvPicPr>
          <p:cNvPr id="16" name="Imagen 15">
            <a:extLst>
              <a:ext uri="{FF2B5EF4-FFF2-40B4-BE49-F238E27FC236}">
                <a16:creationId xmlns="" xmlns:a16="http://schemas.microsoft.com/office/drawing/2014/main" id="{F7B89068-F2C8-48F2-B15D-C048A14862F2}"/>
              </a:ext>
            </a:extLst>
          </p:cNvPr>
          <p:cNvPicPr>
            <a:picLocks noChangeAspect="1"/>
          </p:cNvPicPr>
          <p:nvPr/>
        </p:nvPicPr>
        <p:blipFill>
          <a:blip r:embed="rId5"/>
          <a:stretch>
            <a:fillRect/>
          </a:stretch>
        </p:blipFill>
        <p:spPr>
          <a:xfrm>
            <a:off x="6096000" y="3480166"/>
            <a:ext cx="3084265" cy="3337615"/>
          </a:xfrm>
          <a:prstGeom prst="rect">
            <a:avLst/>
          </a:prstGeom>
        </p:spPr>
      </p:pic>
      <p:pic>
        <p:nvPicPr>
          <p:cNvPr id="18" name="Gráfico 17" descr="Presentación con gráfico circular con relleno sólido">
            <a:extLst>
              <a:ext uri="{FF2B5EF4-FFF2-40B4-BE49-F238E27FC236}">
                <a16:creationId xmlns="" xmlns:a16="http://schemas.microsoft.com/office/drawing/2014/main" id="{A9307853-387E-4463-B10A-499F7F9A24C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2222726" y="5030025"/>
            <a:ext cx="1578017" cy="1578017"/>
          </a:xfrm>
          <a:prstGeom prst="rect">
            <a:avLst/>
          </a:prstGeom>
        </p:spPr>
      </p:pic>
      <p:pic>
        <p:nvPicPr>
          <p:cNvPr id="2" name="Imagen 1">
            <a:extLst>
              <a:ext uri="{FF2B5EF4-FFF2-40B4-BE49-F238E27FC236}">
                <a16:creationId xmlns="" xmlns:a16="http://schemas.microsoft.com/office/drawing/2014/main" id="{76A92DBE-7E73-FCE5-D552-FBE126BAB9F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8188" y="144140"/>
            <a:ext cx="1125091" cy="809645"/>
          </a:xfrm>
          <a:prstGeom prst="rect">
            <a:avLst/>
          </a:prstGeom>
        </p:spPr>
      </p:pic>
    </p:spTree>
    <p:extLst>
      <p:ext uri="{BB962C8B-B14F-4D97-AF65-F5344CB8AC3E}">
        <p14:creationId xmlns:p14="http://schemas.microsoft.com/office/powerpoint/2010/main" val="34806854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spPr>
      <a:bodyPr wrap="square" lIns="91440" tIns="45720" rIns="91440" bIns="45720">
        <a:spAutoFit/>
      </a:bodyPr>
      <a:lstStyle>
        <a:defPPr algn="ctr">
          <a:defRPr sz="4300" b="1" cap="none" spc="0" dirty="0">
            <a:ln w="0"/>
            <a:solidFill>
              <a:srgbClr val="0A0F5C"/>
            </a:solidFill>
            <a:effectLst>
              <a:outerShdw blurRad="38100" dist="19050" dir="2700000" algn="tl" rotWithShape="0">
                <a:schemeClr val="dk1">
                  <a:alpha val="40000"/>
                </a:schemeClr>
              </a:outerShdw>
            </a:effectLst>
            <a:latin typeface="Gotham Narrow Black" pitchFamily="2" charset="0"/>
            <a:cs typeface="Gotham Narrow Black" pitchFamily="2" charset="0"/>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2037</TotalTime>
  <Words>3635</Words>
  <Application>Microsoft Office PowerPoint</Application>
  <PresentationFormat>Panorámica</PresentationFormat>
  <Paragraphs>257</Paragraphs>
  <Slides>33</Slides>
  <Notes>0</Notes>
  <HiddenSlides>0</HiddenSlides>
  <MMClips>0</MMClips>
  <ScaleCrop>false</ScaleCrop>
  <HeadingPairs>
    <vt:vector size="8" baseType="variant">
      <vt:variant>
        <vt:lpstr>Fuentes usadas</vt:lpstr>
      </vt:variant>
      <vt:variant>
        <vt:i4>12</vt:i4>
      </vt:variant>
      <vt:variant>
        <vt:lpstr>Tema</vt:lpstr>
      </vt:variant>
      <vt:variant>
        <vt:i4>1</vt:i4>
      </vt:variant>
      <vt:variant>
        <vt:lpstr>Servidores OLE incrustados</vt:lpstr>
      </vt:variant>
      <vt:variant>
        <vt:i4>2</vt:i4>
      </vt:variant>
      <vt:variant>
        <vt:lpstr>Títulos de diapositiva</vt:lpstr>
      </vt:variant>
      <vt:variant>
        <vt:i4>33</vt:i4>
      </vt:variant>
    </vt:vector>
  </HeadingPairs>
  <TitlesOfParts>
    <vt:vector size="48" baseType="lpstr">
      <vt:lpstr>MS PGothic</vt:lpstr>
      <vt:lpstr>Aharoni</vt:lpstr>
      <vt:lpstr>Arial</vt:lpstr>
      <vt:lpstr>Arial Black</vt:lpstr>
      <vt:lpstr>Bahnschrift</vt:lpstr>
      <vt:lpstr>Bahnschrift Condensed</vt:lpstr>
      <vt:lpstr>Berlin Sans FB Demi</vt:lpstr>
      <vt:lpstr>Calibri</vt:lpstr>
      <vt:lpstr>Calibri Light</vt:lpstr>
      <vt:lpstr>Century Gothic</vt:lpstr>
      <vt:lpstr>STHupo</vt:lpstr>
      <vt:lpstr>Times New Roman</vt:lpstr>
      <vt:lpstr>Tema de Office</vt:lpstr>
      <vt:lpstr>Document</vt:lpstr>
      <vt:lpstr>Worksheet</vt:lpstr>
      <vt:lpstr>Presentación de PowerPoint</vt:lpstr>
      <vt:lpstr>Presentación de PowerPoint</vt:lpstr>
      <vt:lpstr>Presentación de PowerPoint</vt:lpstr>
      <vt:lpstr>Presentación de PowerPoint</vt:lpstr>
      <vt:lpstr>PARA EJECUTARSE EN EL PLAN DE TRABAJO DE LA EMAPASR-EP EN EL AÑO 2023.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PROCESO DE RENDICIÓN DE CUENTAS 2023.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PIEDRA REYES JHONATAN ALEXANDER</dc:creator>
  <cp:lastModifiedBy>Cuenta Microsoft</cp:lastModifiedBy>
  <cp:revision>200</cp:revision>
  <dcterms:created xsi:type="dcterms:W3CDTF">2023-05-23T14:17:04Z</dcterms:created>
  <dcterms:modified xsi:type="dcterms:W3CDTF">2024-05-29T17:21:58Z</dcterms:modified>
</cp:coreProperties>
</file>